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3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5"/>
  </p:notesMasterIdLst>
  <p:sldIdLst>
    <p:sldId id="263" r:id="rId3"/>
    <p:sldId id="264" r:id="rId4"/>
    <p:sldId id="352" r:id="rId5"/>
    <p:sldId id="353" r:id="rId6"/>
    <p:sldId id="354" r:id="rId7"/>
    <p:sldId id="356" r:id="rId8"/>
    <p:sldId id="357" r:id="rId9"/>
    <p:sldId id="358" r:id="rId10"/>
    <p:sldId id="360" r:id="rId11"/>
    <p:sldId id="341" r:id="rId12"/>
    <p:sldId id="343" r:id="rId13"/>
    <p:sldId id="344" r:id="rId14"/>
    <p:sldId id="363" r:id="rId15"/>
    <p:sldId id="364" r:id="rId16"/>
    <p:sldId id="367" r:id="rId17"/>
    <p:sldId id="365" r:id="rId18"/>
    <p:sldId id="283" r:id="rId19"/>
    <p:sldId id="273" r:id="rId20"/>
    <p:sldId id="278" r:id="rId21"/>
    <p:sldId id="366" r:id="rId22"/>
    <p:sldId id="339" r:id="rId23"/>
    <p:sldId id="320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344B"/>
    <a:srgbClr val="FFFFFF"/>
    <a:srgbClr val="DADCE4"/>
    <a:srgbClr val="3A2E4F"/>
    <a:srgbClr val="21273E"/>
    <a:srgbClr val="2B334A"/>
    <a:srgbClr val="528DA9"/>
    <a:srgbClr val="4A67D4"/>
    <a:srgbClr val="7483DE"/>
    <a:srgbClr val="7383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99" autoAdjust="0"/>
    <p:restoredTop sz="96314" autoAdjust="0"/>
  </p:normalViewPr>
  <p:slideViewPr>
    <p:cSldViewPr snapToGrid="0">
      <p:cViewPr varScale="1">
        <p:scale>
          <a:sx n="81" d="100"/>
          <a:sy n="81" d="100"/>
        </p:scale>
        <p:origin x="518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Adobe 黑体 Std R" panose="020B04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Adobe 黑体 Std R" panose="020B0400000000000000" pitchFamily="34" charset="-122"/>
              </a:defRPr>
            </a:lvl1pPr>
          </a:lstStyle>
          <a:p>
            <a:fld id="{EA053EFB-6033-4CE6-AA30-12A46473932B}" type="datetimeFigureOut">
              <a:rPr lang="zh-CN" altLang="en-US" smtClean="0"/>
              <a:pPr/>
              <a:t>2025/2/8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Adobe 黑体 Std R" panose="020B04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Adobe 黑体 Std R" panose="020B0400000000000000" pitchFamily="34" charset="-122"/>
              </a:defRPr>
            </a:lvl1pPr>
          </a:lstStyle>
          <a:p>
            <a:fld id="{3CF659B7-856F-413B-B4A3-0AD6F5EDB98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6272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Adobe 黑体 Std R" panose="020B04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Adobe 黑体 Std R" panose="020B04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Adobe 黑体 Std R" panose="020B04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Adobe 黑体 Std R" panose="020B04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Adobe 黑体 Std R" panose="020B04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>
                <a:solidFill>
                  <a:prstClr val="black"/>
                </a:solidFill>
              </a:rPr>
              <a:pPr/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173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>
                <a:solidFill>
                  <a:prstClr val="black"/>
                </a:solidFill>
              </a:rPr>
              <a:pPr/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370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>
                <a:solidFill>
                  <a:prstClr val="black"/>
                </a:solidFill>
              </a:rPr>
              <a:pPr/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281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6083E-D31F-1BEA-8D7F-B9030DBE9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752999E-70AF-FDDE-C4C6-2F42C4EE9E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FECCFF4-738E-D98D-46F6-E7D95DC951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9DC9D4-869F-EA27-057C-1204A751F0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140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29813" flipH="1" flipV="1">
            <a:off x="144001" y="178669"/>
            <a:ext cx="1002244" cy="1068651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10630526" y="514214"/>
            <a:ext cx="9861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2C344B"/>
                </a:solidFill>
                <a:effectLst>
                  <a:outerShdw blurRad="25400" dist="25400" dir="2700000" algn="tl" rotWithShape="0">
                    <a:prstClr val="black">
                      <a:alpha val="20000"/>
                    </a:prstClr>
                  </a:outerShdw>
                </a:effectLst>
                <a:latin typeface="Aparajita" panose="020B0604020202020204" pitchFamily="34" charset="0"/>
                <a:ea typeface="Adobe 黑体 Std R" panose="020B0400000000000000" pitchFamily="34" charset="-122"/>
                <a:cs typeface="Aparajita" panose="020B0604020202020204" pitchFamily="34" charset="0"/>
              </a:rPr>
              <a:t>LOGO</a:t>
            </a:r>
            <a:endParaRPr lang="zh-CN" altLang="en-US" sz="2800" dirty="0">
              <a:solidFill>
                <a:srgbClr val="2C344B"/>
              </a:solidFill>
              <a:effectLst>
                <a:outerShdw blurRad="25400" dist="25400" dir="2700000" algn="tl" rotWithShape="0">
                  <a:prstClr val="black">
                    <a:alpha val="20000"/>
                  </a:prstClr>
                </a:outerShdw>
              </a:effectLst>
              <a:latin typeface="Aparajita" panose="020B0604020202020204" pitchFamily="34" charset="0"/>
              <a:ea typeface="Adobe 黑体 Std R" panose="020B0400000000000000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181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6303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ea typeface="Adobe 黑体 Std R" panose="020B0400000000000000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ea typeface="Adobe 黑体 Std R" panose="020B0400000000000000" pitchFamily="34" charset="-122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Adobe 黑体 Std R" panose="020B0400000000000000" pitchFamily="34" charset="-122"/>
              </a:defRPr>
            </a:lvl1pPr>
          </a:lstStyle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2025/2/8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Adobe 黑体 Std R" panose="020B0400000000000000" pitchFamily="34" charset="-122"/>
              </a:defRPr>
            </a:lvl1pPr>
          </a:lstStyle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Adobe 黑体 Std R" panose="020B0400000000000000" pitchFamily="34" charset="-122"/>
              </a:defRPr>
            </a:lvl1pPr>
          </a:lstStyle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446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1945" y="1041338"/>
            <a:ext cx="2449031" cy="272823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99873" y="3104038"/>
            <a:ext cx="2449031" cy="335875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99873" y="1036736"/>
            <a:ext cx="2449031" cy="1964408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2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561945" y="3881535"/>
            <a:ext cx="2449031" cy="258125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marL="0" lvl="0" algn="ctr"/>
            <a:endParaRPr 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29813" flipH="1" flipV="1">
            <a:off x="144001" y="178669"/>
            <a:ext cx="1002244" cy="1068651"/>
          </a:xfrm>
          <a:prstGeom prst="rect">
            <a:avLst/>
          </a:prstGeom>
        </p:spPr>
      </p:pic>
      <p:sp>
        <p:nvSpPr>
          <p:cNvPr id="12" name="文本框 11"/>
          <p:cNvSpPr txBox="1"/>
          <p:nvPr userDrawn="1"/>
        </p:nvSpPr>
        <p:spPr>
          <a:xfrm>
            <a:off x="10630526" y="514214"/>
            <a:ext cx="9861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2C344B"/>
                </a:solidFill>
                <a:effectLst>
                  <a:outerShdw blurRad="25400" dist="25400" dir="2700000" algn="tl" rotWithShape="0">
                    <a:prstClr val="black">
                      <a:alpha val="20000"/>
                    </a:prstClr>
                  </a:outerShdw>
                </a:effectLst>
                <a:latin typeface="Aparajita" panose="020B0604020202020204" pitchFamily="34" charset="0"/>
                <a:ea typeface="Adobe 黑体 Std R" panose="020B0400000000000000" pitchFamily="34" charset="-122"/>
                <a:cs typeface="Aparajita" panose="020B0604020202020204" pitchFamily="34" charset="0"/>
              </a:rPr>
              <a:t>LOGO</a:t>
            </a:r>
            <a:endParaRPr lang="zh-CN" altLang="en-US" sz="2800" dirty="0">
              <a:solidFill>
                <a:srgbClr val="2C344B"/>
              </a:solidFill>
              <a:effectLst>
                <a:outerShdw blurRad="25400" dist="25400" dir="2700000" algn="tl" rotWithShape="0">
                  <a:prstClr val="black">
                    <a:alpha val="20000"/>
                  </a:prstClr>
                </a:outerShdw>
              </a:effectLst>
              <a:latin typeface="Aparajita" panose="020B0604020202020204" pitchFamily="34" charset="0"/>
              <a:ea typeface="Adobe 黑体 Std R" panose="020B0400000000000000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99596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4"/>
            <a:ext cx="2844800" cy="365127"/>
          </a:xfrm>
          <a:prstGeom prst="rect">
            <a:avLst/>
          </a:prstGeom>
        </p:spPr>
        <p:txBody>
          <a:bodyPr/>
          <a:lstStyle>
            <a:lvl1pPr>
              <a:defRPr>
                <a:ea typeface="Adobe 黑体 Std R" panose="020B04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4"/>
            <a:ext cx="3860800" cy="365127"/>
          </a:xfrm>
          <a:prstGeom prst="rect">
            <a:avLst/>
          </a:prstGeom>
        </p:spPr>
        <p:txBody>
          <a:bodyPr/>
          <a:lstStyle>
            <a:lvl1pPr>
              <a:defRPr>
                <a:ea typeface="Adobe 黑体 Std R" panose="020B04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448163" y="6382170"/>
            <a:ext cx="547804" cy="365127"/>
          </a:xfrm>
          <a:prstGeom prst="rect">
            <a:avLst/>
          </a:prstGeom>
        </p:spPr>
        <p:txBody>
          <a:bodyPr/>
          <a:lstStyle>
            <a:lvl1pPr>
              <a:defRPr>
                <a:ea typeface="Adobe 黑体 Std R" panose="020B0400000000000000" pitchFamily="34" charset="-122"/>
              </a:defRPr>
            </a:lvl1pPr>
          </a:lstStyle>
          <a:p>
            <a:fld id="{ECB62A96-75BD-4D1B-A9DE-49026C62D5F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0614203"/>
      </p:ext>
    </p:extLst>
  </p:cSld>
  <p:clrMapOvr>
    <a:masterClrMapping/>
  </p:clrMapOvr>
  <p:transition spd="med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389" y="365781"/>
            <a:ext cx="10515224" cy="1324636"/>
          </a:xfrm>
          <a:prstGeom prst="rect">
            <a:avLst/>
          </a:prstGeom>
        </p:spPr>
        <p:txBody>
          <a:bodyPr/>
          <a:lstStyle>
            <a:lvl1pPr>
              <a:defRPr>
                <a:ea typeface="Adobe 黑体 Std R" panose="020B0400000000000000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389" y="1825891"/>
            <a:ext cx="10515224" cy="4351729"/>
          </a:xfrm>
          <a:prstGeom prst="rect">
            <a:avLst/>
          </a:prstGeom>
        </p:spPr>
        <p:txBody>
          <a:bodyPr/>
          <a:lstStyle>
            <a:lvl1pPr>
              <a:defRPr>
                <a:ea typeface="Adobe 黑体 Std R" panose="020B0400000000000000" pitchFamily="34" charset="-122"/>
              </a:defRPr>
            </a:lvl1pPr>
            <a:lvl2pPr>
              <a:defRPr>
                <a:ea typeface="Adobe 黑体 Std R" panose="020B0400000000000000" pitchFamily="34" charset="-122"/>
              </a:defRPr>
            </a:lvl2pPr>
            <a:lvl3pPr>
              <a:defRPr>
                <a:ea typeface="Adobe 黑体 Std R" panose="020B0400000000000000" pitchFamily="34" charset="-122"/>
              </a:defRPr>
            </a:lvl3pPr>
            <a:lvl4pPr>
              <a:defRPr>
                <a:ea typeface="Adobe 黑体 Std R" panose="020B0400000000000000" pitchFamily="34" charset="-122"/>
              </a:defRPr>
            </a:lvl4pPr>
            <a:lvl5pPr>
              <a:defRPr>
                <a:ea typeface="Adobe 黑体 Std R" panose="020B0400000000000000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390" y="6356748"/>
            <a:ext cx="2742447" cy="364275"/>
          </a:xfrm>
          <a:prstGeom prst="rect">
            <a:avLst/>
          </a:prstGeom>
        </p:spPr>
        <p:txBody>
          <a:bodyPr/>
          <a:lstStyle>
            <a:lvl1pPr>
              <a:defRPr>
                <a:ea typeface="Adobe 黑体 Std R" panose="020B0400000000000000" pitchFamily="34" charset="-122"/>
              </a:defRPr>
            </a:lvl1pPr>
          </a:lstStyle>
          <a:p>
            <a:fld id="{6CE9CDA6-EBF6-406F-B3E0-C54727C5BA5C}" type="datetimeFigureOut">
              <a:rPr lang="zh-CN" altLang="en-US" smtClean="0"/>
              <a:pPr/>
              <a:t>2025/2/8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413" y="6356748"/>
            <a:ext cx="4115176" cy="364275"/>
          </a:xfrm>
          <a:prstGeom prst="rect">
            <a:avLst/>
          </a:prstGeom>
        </p:spPr>
        <p:txBody>
          <a:bodyPr/>
          <a:lstStyle>
            <a:lvl1pPr>
              <a:defRPr>
                <a:ea typeface="Adobe 黑体 Std R" panose="020B04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1167" y="6356748"/>
            <a:ext cx="2742447" cy="364275"/>
          </a:xfrm>
          <a:prstGeom prst="rect">
            <a:avLst/>
          </a:prstGeom>
        </p:spPr>
        <p:txBody>
          <a:bodyPr/>
          <a:lstStyle>
            <a:lvl1pPr>
              <a:defRPr>
                <a:ea typeface="Adobe 黑体 Std R" panose="020B0400000000000000" pitchFamily="34" charset="-122"/>
              </a:defRPr>
            </a:lvl1pPr>
          </a:lstStyle>
          <a:p>
            <a:fld id="{1EEBC43A-32FB-4EEB-A6E0-814D95442B8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2034705" y="6437769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47304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2025/2/8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363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2025/2/8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552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3563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2966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6" r:id="rId4"/>
    <p:sldLayoutId id="2147483657" r:id="rId5"/>
    <p:sldLayoutId id="2147483658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0440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4" Type="http://schemas.openxmlformats.org/officeDocument/2006/relationships/notesSlide" Target="../notesSlides/notesSlide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3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notesSlide" Target="../notesSlides/notesSlide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44399" flipV="1">
            <a:off x="-2063805" y="159984"/>
            <a:ext cx="6930283" cy="738947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907897" y="468727"/>
            <a:ext cx="1982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solidFill>
                  <a:srgbClr val="21273E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bnetZethion" panose="02000504070300020003" pitchFamily="2" charset="0"/>
                <a:cs typeface="+mn-ea"/>
                <a:sym typeface="+mn-lt"/>
              </a:rPr>
              <a:t>CONTENTS</a:t>
            </a:r>
            <a:endParaRPr lang="zh-CN" altLang="en-US" sz="2000" dirty="0">
              <a:solidFill>
                <a:srgbClr val="21273E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latin typeface="AbnetZethion" panose="02000504070300020003" pitchFamily="2" charset="0"/>
              <a:cs typeface="+mn-ea"/>
              <a:sym typeface="+mn-lt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329412" y="1547415"/>
            <a:ext cx="3308851" cy="528685"/>
            <a:chOff x="7160548" y="2534162"/>
            <a:chExt cx="3308851" cy="528685"/>
          </a:xfrm>
        </p:grpSpPr>
        <p:sp>
          <p:nvSpPr>
            <p:cNvPr id="11" name="文本框 10"/>
            <p:cNvSpPr txBox="1"/>
            <p:nvPr/>
          </p:nvSpPr>
          <p:spPr>
            <a:xfrm>
              <a:off x="7843210" y="2688777"/>
              <a:ext cx="21352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2C344B"/>
                  </a:solidFill>
                  <a:effectLst>
                    <a:outerShdw blurRad="38100" dist="38100" dir="2700000" algn="tl">
                      <a:srgbClr val="000000">
                        <a:alpha val="30000"/>
                      </a:srgbClr>
                    </a:outerShdw>
                  </a:effectLst>
                  <a:cs typeface="+mn-ea"/>
                  <a:sym typeface="+mn-lt"/>
                </a:rPr>
                <a:t>Introduction</a:t>
              </a:r>
              <a:endParaRPr lang="zh-CN" altLang="en-US" b="1" dirty="0">
                <a:solidFill>
                  <a:srgbClr val="2C344B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7160548" y="2648693"/>
              <a:ext cx="3308851" cy="414154"/>
            </a:xfrm>
            <a:prstGeom prst="roundRect">
              <a:avLst>
                <a:gd name="adj" fmla="val 7796"/>
              </a:avLst>
            </a:prstGeom>
            <a:noFill/>
            <a:ln>
              <a:solidFill>
                <a:srgbClr val="2C344B">
                  <a:alpha val="50000"/>
                </a:srgbClr>
              </a:solidFill>
            </a:ln>
            <a:effectLst>
              <a:outerShdw blurRad="127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7342620" y="2534162"/>
              <a:ext cx="399972" cy="399972"/>
            </a:xfrm>
            <a:prstGeom prst="rect">
              <a:avLst/>
            </a:prstGeom>
            <a:gradFill>
              <a:gsLst>
                <a:gs pos="0">
                  <a:srgbClr val="2C344B"/>
                </a:gs>
                <a:gs pos="100000">
                  <a:srgbClr val="21273E"/>
                </a:gs>
              </a:gsLst>
              <a:lin ang="5400000" scaled="0"/>
            </a:gradFill>
            <a:ln>
              <a:noFill/>
            </a:ln>
            <a:effectLst>
              <a:outerShdw blurRad="127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dirty="0">
                  <a:cs typeface="+mn-ea"/>
                  <a:sym typeface="+mn-lt"/>
                </a:rPr>
                <a:t>01</a:t>
              </a:r>
              <a:endParaRPr lang="zh-CN" altLang="en-US" sz="2800" dirty="0">
                <a:cs typeface="+mn-ea"/>
                <a:sym typeface="+mn-lt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7329412" y="2177418"/>
            <a:ext cx="3890895" cy="528685"/>
            <a:chOff x="6578504" y="2534162"/>
            <a:chExt cx="3890895" cy="528685"/>
          </a:xfrm>
        </p:grpSpPr>
        <p:sp>
          <p:nvSpPr>
            <p:cNvPr id="54" name="文本框 53"/>
            <p:cNvSpPr txBox="1"/>
            <p:nvPr/>
          </p:nvSpPr>
          <p:spPr>
            <a:xfrm>
              <a:off x="6780234" y="2688777"/>
              <a:ext cx="30073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b="1" dirty="0">
                  <a:solidFill>
                    <a:srgbClr val="2C344B"/>
                  </a:solidFill>
                  <a:effectLst>
                    <a:outerShdw blurRad="38100" dist="38100" dir="2700000" algn="tl">
                      <a:srgbClr val="000000">
                        <a:alpha val="30000"/>
                      </a:srgbClr>
                    </a:outerShdw>
                  </a:effectLst>
                  <a:cs typeface="+mn-ea"/>
                  <a:sym typeface="+mn-lt"/>
                </a:rPr>
                <a:t>Dataset Overview</a:t>
              </a:r>
            </a:p>
          </p:txBody>
        </p:sp>
        <p:sp>
          <p:nvSpPr>
            <p:cNvPr id="52" name="圆角矩形 51"/>
            <p:cNvSpPr/>
            <p:nvPr/>
          </p:nvSpPr>
          <p:spPr>
            <a:xfrm>
              <a:off x="6578504" y="2648693"/>
              <a:ext cx="3890895" cy="414154"/>
            </a:xfrm>
            <a:prstGeom prst="roundRect">
              <a:avLst>
                <a:gd name="adj" fmla="val 7796"/>
              </a:avLst>
            </a:prstGeom>
            <a:noFill/>
            <a:ln>
              <a:solidFill>
                <a:srgbClr val="2C344B">
                  <a:alpha val="50000"/>
                </a:srgbClr>
              </a:solidFill>
            </a:ln>
            <a:effectLst>
              <a:outerShdw blurRad="127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9879757" y="2534162"/>
              <a:ext cx="399972" cy="399972"/>
            </a:xfrm>
            <a:prstGeom prst="rect">
              <a:avLst/>
            </a:prstGeom>
            <a:gradFill>
              <a:gsLst>
                <a:gs pos="0">
                  <a:srgbClr val="2C344B"/>
                </a:gs>
                <a:gs pos="100000">
                  <a:srgbClr val="21273E"/>
                </a:gs>
              </a:gsLst>
              <a:lin ang="5400000" scaled="0"/>
            </a:gradFill>
            <a:ln>
              <a:noFill/>
            </a:ln>
            <a:effectLst>
              <a:outerShdw blurRad="127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dirty="0">
                  <a:cs typeface="+mn-ea"/>
                  <a:sym typeface="+mn-lt"/>
                </a:rPr>
                <a:t>02</a:t>
              </a:r>
              <a:endParaRPr lang="zh-CN" altLang="en-US" sz="2800" dirty="0">
                <a:cs typeface="+mn-ea"/>
                <a:sym typeface="+mn-lt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7329412" y="2803779"/>
            <a:ext cx="3867807" cy="528685"/>
            <a:chOff x="7160548" y="2534162"/>
            <a:chExt cx="3490923" cy="528685"/>
          </a:xfrm>
        </p:grpSpPr>
        <p:sp>
          <p:nvSpPr>
            <p:cNvPr id="78" name="文本框 77"/>
            <p:cNvSpPr txBox="1"/>
            <p:nvPr/>
          </p:nvSpPr>
          <p:spPr>
            <a:xfrm>
              <a:off x="7843210" y="2688777"/>
              <a:ext cx="28082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2C344B"/>
                  </a:solidFill>
                  <a:effectLst>
                    <a:outerShdw blurRad="38100" dist="38100" dir="2700000" algn="tl">
                      <a:srgbClr val="000000">
                        <a:alpha val="30000"/>
                      </a:srgbClr>
                    </a:outerShdw>
                  </a:effectLst>
                  <a:cs typeface="+mn-ea"/>
                  <a:sym typeface="+mn-lt"/>
                </a:rPr>
                <a:t>Model Architecture</a:t>
              </a:r>
            </a:p>
          </p:txBody>
        </p:sp>
        <p:sp>
          <p:nvSpPr>
            <p:cNvPr id="76" name="圆角矩形 75"/>
            <p:cNvSpPr/>
            <p:nvPr/>
          </p:nvSpPr>
          <p:spPr>
            <a:xfrm>
              <a:off x="7160548" y="2648693"/>
              <a:ext cx="3308851" cy="414154"/>
            </a:xfrm>
            <a:prstGeom prst="roundRect">
              <a:avLst>
                <a:gd name="adj" fmla="val 7796"/>
              </a:avLst>
            </a:prstGeom>
            <a:noFill/>
            <a:ln>
              <a:solidFill>
                <a:srgbClr val="2C344B">
                  <a:alpha val="50000"/>
                </a:srgbClr>
              </a:solidFill>
            </a:ln>
            <a:effectLst>
              <a:outerShdw blurRad="127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7342620" y="2534162"/>
              <a:ext cx="399972" cy="399972"/>
            </a:xfrm>
            <a:prstGeom prst="rect">
              <a:avLst/>
            </a:prstGeom>
            <a:gradFill>
              <a:gsLst>
                <a:gs pos="0">
                  <a:srgbClr val="2C344B"/>
                </a:gs>
                <a:gs pos="100000">
                  <a:srgbClr val="21273E"/>
                </a:gs>
              </a:gsLst>
              <a:lin ang="5400000" scaled="0"/>
            </a:gradFill>
            <a:ln>
              <a:noFill/>
            </a:ln>
            <a:effectLst>
              <a:outerShdw blurRad="127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dirty="0">
                  <a:cs typeface="+mn-ea"/>
                  <a:sym typeface="+mn-lt"/>
                </a:rPr>
                <a:t>03</a:t>
              </a:r>
              <a:endParaRPr lang="zh-CN" altLang="en-US" sz="2800" dirty="0">
                <a:cs typeface="+mn-ea"/>
                <a:sym typeface="+mn-lt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7911456" y="3415305"/>
            <a:ext cx="3308851" cy="528685"/>
            <a:chOff x="7160548" y="2534162"/>
            <a:chExt cx="3308851" cy="528685"/>
          </a:xfrm>
        </p:grpSpPr>
        <p:sp>
          <p:nvSpPr>
            <p:cNvPr id="84" name="文本框 83"/>
            <p:cNvSpPr txBox="1"/>
            <p:nvPr/>
          </p:nvSpPr>
          <p:spPr>
            <a:xfrm>
              <a:off x="7160548" y="2688777"/>
              <a:ext cx="2626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2C344B"/>
                  </a:solidFill>
                  <a:effectLst>
                    <a:outerShdw blurRad="38100" dist="38100" dir="2700000" algn="tl">
                      <a:srgbClr val="000000">
                        <a:alpha val="30000"/>
                      </a:srgbClr>
                    </a:outerShdw>
                  </a:effectLst>
                  <a:cs typeface="+mn-ea"/>
                  <a:sym typeface="+mn-lt"/>
                </a:rPr>
                <a:t>Training Process</a:t>
              </a:r>
            </a:p>
          </p:txBody>
        </p:sp>
        <p:sp>
          <p:nvSpPr>
            <p:cNvPr id="82" name="圆角矩形 81"/>
            <p:cNvSpPr/>
            <p:nvPr/>
          </p:nvSpPr>
          <p:spPr>
            <a:xfrm>
              <a:off x="7160548" y="2648693"/>
              <a:ext cx="3308851" cy="414154"/>
            </a:xfrm>
            <a:prstGeom prst="roundRect">
              <a:avLst>
                <a:gd name="adj" fmla="val 7796"/>
              </a:avLst>
            </a:prstGeom>
            <a:noFill/>
            <a:ln>
              <a:solidFill>
                <a:srgbClr val="2C344B">
                  <a:alpha val="50000"/>
                </a:srgbClr>
              </a:solidFill>
            </a:ln>
            <a:effectLst>
              <a:outerShdw blurRad="127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9879757" y="2534162"/>
              <a:ext cx="399972" cy="399972"/>
            </a:xfrm>
            <a:prstGeom prst="rect">
              <a:avLst/>
            </a:prstGeom>
            <a:gradFill>
              <a:gsLst>
                <a:gs pos="0">
                  <a:srgbClr val="2C344B"/>
                </a:gs>
                <a:gs pos="100000">
                  <a:srgbClr val="21273E"/>
                </a:gs>
              </a:gsLst>
              <a:lin ang="5400000" scaled="0"/>
            </a:gradFill>
            <a:ln>
              <a:noFill/>
            </a:ln>
            <a:effectLst>
              <a:outerShdw blurRad="127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dirty="0">
                  <a:cs typeface="+mn-ea"/>
                  <a:sym typeface="+mn-lt"/>
                </a:rPr>
                <a:t>04</a:t>
              </a:r>
              <a:endParaRPr lang="zh-CN" altLang="en-US" sz="2800" dirty="0">
                <a:cs typeface="+mn-ea"/>
                <a:sym typeface="+mn-lt"/>
              </a:endParaRPr>
            </a:p>
          </p:txBody>
        </p:sp>
      </p:grpSp>
      <p:sp>
        <p:nvSpPr>
          <p:cNvPr id="95" name="矩形 94"/>
          <p:cNvSpPr/>
          <p:nvPr/>
        </p:nvSpPr>
        <p:spPr>
          <a:xfrm>
            <a:off x="1653556" y="2848167"/>
            <a:ext cx="4049659" cy="1800189"/>
          </a:xfrm>
          <a:prstGeom prst="rect">
            <a:avLst/>
          </a:prstGeom>
          <a:gradFill>
            <a:gsLst>
              <a:gs pos="0">
                <a:srgbClr val="2C344B">
                  <a:alpha val="0"/>
                </a:srgbClr>
              </a:gs>
              <a:gs pos="86000">
                <a:srgbClr val="21273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cs typeface="+mn-ea"/>
                <a:sym typeface="+mn-lt"/>
              </a:rPr>
              <a:t>AI Based Face Mask Detection System</a:t>
            </a:r>
          </a:p>
        </p:txBody>
      </p:sp>
      <p:grpSp>
        <p:nvGrpSpPr>
          <p:cNvPr id="97" name="组合 96"/>
          <p:cNvGrpSpPr/>
          <p:nvPr/>
        </p:nvGrpSpPr>
        <p:grpSpPr>
          <a:xfrm>
            <a:off x="4973269" y="842926"/>
            <a:ext cx="7218731" cy="69134"/>
            <a:chOff x="4973269" y="1609541"/>
            <a:chExt cx="7218731" cy="69134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4973269" y="1644108"/>
              <a:ext cx="7218731" cy="0"/>
            </a:xfrm>
            <a:prstGeom prst="line">
              <a:avLst/>
            </a:prstGeom>
            <a:ln w="12700">
              <a:solidFill>
                <a:srgbClr val="2127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矩形 95"/>
            <p:cNvSpPr/>
            <p:nvPr/>
          </p:nvSpPr>
          <p:spPr>
            <a:xfrm>
              <a:off x="4978265" y="1609541"/>
              <a:ext cx="932856" cy="69134"/>
            </a:xfrm>
            <a:prstGeom prst="rect">
              <a:avLst/>
            </a:prstGeom>
            <a:gradFill>
              <a:gsLst>
                <a:gs pos="0">
                  <a:srgbClr val="2C344B"/>
                </a:gs>
                <a:gs pos="100000">
                  <a:srgbClr val="2127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2" name="组合 49">
            <a:extLst>
              <a:ext uri="{FF2B5EF4-FFF2-40B4-BE49-F238E27FC236}">
                <a16:creationId xmlns:a16="http://schemas.microsoft.com/office/drawing/2014/main" id="{00333178-8869-EF65-7262-31FF02139FDB}"/>
              </a:ext>
            </a:extLst>
          </p:cNvPr>
          <p:cNvGrpSpPr/>
          <p:nvPr/>
        </p:nvGrpSpPr>
        <p:grpSpPr>
          <a:xfrm>
            <a:off x="7306324" y="4639010"/>
            <a:ext cx="3890895" cy="528685"/>
            <a:chOff x="6578504" y="2534162"/>
            <a:chExt cx="3890895" cy="528685"/>
          </a:xfrm>
        </p:grpSpPr>
        <p:sp>
          <p:nvSpPr>
            <p:cNvPr id="3" name="文本框 53">
              <a:extLst>
                <a:ext uri="{FF2B5EF4-FFF2-40B4-BE49-F238E27FC236}">
                  <a16:creationId xmlns:a16="http://schemas.microsoft.com/office/drawing/2014/main" id="{51DB02D9-FC92-18C4-3089-6332C05A9F32}"/>
                </a:ext>
              </a:extLst>
            </p:cNvPr>
            <p:cNvSpPr txBox="1"/>
            <p:nvPr/>
          </p:nvSpPr>
          <p:spPr>
            <a:xfrm>
              <a:off x="6780234" y="2688777"/>
              <a:ext cx="30073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2C344B"/>
                  </a:solidFill>
                  <a:effectLst>
                    <a:outerShdw blurRad="38100" dist="38100" dir="2700000" algn="tl">
                      <a:srgbClr val="000000">
                        <a:alpha val="30000"/>
                      </a:srgbClr>
                    </a:outerShdw>
                  </a:effectLst>
                  <a:cs typeface="+mn-ea"/>
                  <a:sym typeface="+mn-lt"/>
                </a:rPr>
                <a:t>Deployment </a:t>
              </a:r>
            </a:p>
          </p:txBody>
        </p:sp>
        <p:sp>
          <p:nvSpPr>
            <p:cNvPr id="5" name="圆角矩形 51">
              <a:extLst>
                <a:ext uri="{FF2B5EF4-FFF2-40B4-BE49-F238E27FC236}">
                  <a16:creationId xmlns:a16="http://schemas.microsoft.com/office/drawing/2014/main" id="{40D5E67B-9380-6D9C-09D3-A0F2DF7A31E3}"/>
                </a:ext>
              </a:extLst>
            </p:cNvPr>
            <p:cNvSpPr/>
            <p:nvPr/>
          </p:nvSpPr>
          <p:spPr>
            <a:xfrm>
              <a:off x="6578504" y="2648693"/>
              <a:ext cx="3890895" cy="414154"/>
            </a:xfrm>
            <a:prstGeom prst="roundRect">
              <a:avLst>
                <a:gd name="adj" fmla="val 7796"/>
              </a:avLst>
            </a:prstGeom>
            <a:noFill/>
            <a:ln>
              <a:solidFill>
                <a:srgbClr val="2C344B">
                  <a:alpha val="50000"/>
                </a:srgbClr>
              </a:solidFill>
            </a:ln>
            <a:effectLst>
              <a:outerShdw blurRad="127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" name="矩形 52">
              <a:extLst>
                <a:ext uri="{FF2B5EF4-FFF2-40B4-BE49-F238E27FC236}">
                  <a16:creationId xmlns:a16="http://schemas.microsoft.com/office/drawing/2014/main" id="{9E1B192C-30FC-5159-84BC-5FCB99D1ED20}"/>
                </a:ext>
              </a:extLst>
            </p:cNvPr>
            <p:cNvSpPr/>
            <p:nvPr/>
          </p:nvSpPr>
          <p:spPr>
            <a:xfrm>
              <a:off x="9879757" y="2534162"/>
              <a:ext cx="399972" cy="399972"/>
            </a:xfrm>
            <a:prstGeom prst="rect">
              <a:avLst/>
            </a:prstGeom>
            <a:gradFill>
              <a:gsLst>
                <a:gs pos="0">
                  <a:srgbClr val="2C344B"/>
                </a:gs>
                <a:gs pos="100000">
                  <a:srgbClr val="21273E"/>
                </a:gs>
              </a:gsLst>
              <a:lin ang="5400000" scaled="0"/>
            </a:gradFill>
            <a:ln>
              <a:noFill/>
            </a:ln>
            <a:effectLst>
              <a:outerShdw blurRad="127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dirty="0">
                  <a:cs typeface="+mn-ea"/>
                  <a:sym typeface="+mn-lt"/>
                </a:rPr>
                <a:t>06</a:t>
              </a:r>
              <a:endParaRPr lang="zh-CN" altLang="en-US" sz="2800" dirty="0">
                <a:cs typeface="+mn-ea"/>
                <a:sym typeface="+mn-lt"/>
              </a:endParaRPr>
            </a:p>
          </p:txBody>
        </p:sp>
      </p:grpSp>
      <p:grpSp>
        <p:nvGrpSpPr>
          <p:cNvPr id="7" name="组合 73">
            <a:extLst>
              <a:ext uri="{FF2B5EF4-FFF2-40B4-BE49-F238E27FC236}">
                <a16:creationId xmlns:a16="http://schemas.microsoft.com/office/drawing/2014/main" id="{9361B79B-C301-AA80-FCD6-D47568447DFF}"/>
              </a:ext>
            </a:extLst>
          </p:cNvPr>
          <p:cNvGrpSpPr/>
          <p:nvPr/>
        </p:nvGrpSpPr>
        <p:grpSpPr>
          <a:xfrm>
            <a:off x="7352500" y="4022746"/>
            <a:ext cx="3867807" cy="528685"/>
            <a:chOff x="7160548" y="2534162"/>
            <a:chExt cx="3490923" cy="528685"/>
          </a:xfrm>
        </p:grpSpPr>
        <p:sp>
          <p:nvSpPr>
            <p:cNvPr id="8" name="文本框 77">
              <a:extLst>
                <a:ext uri="{FF2B5EF4-FFF2-40B4-BE49-F238E27FC236}">
                  <a16:creationId xmlns:a16="http://schemas.microsoft.com/office/drawing/2014/main" id="{71B85F5B-4A86-F687-9B6A-9C1CA69B54AD}"/>
                </a:ext>
              </a:extLst>
            </p:cNvPr>
            <p:cNvSpPr txBox="1"/>
            <p:nvPr/>
          </p:nvSpPr>
          <p:spPr>
            <a:xfrm>
              <a:off x="7843210" y="2688777"/>
              <a:ext cx="28082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Results and Evaluation</a:t>
              </a:r>
              <a:endParaRPr lang="en-US" dirty="0"/>
            </a:p>
          </p:txBody>
        </p:sp>
        <p:sp>
          <p:nvSpPr>
            <p:cNvPr id="9" name="圆角矩形 75">
              <a:extLst>
                <a:ext uri="{FF2B5EF4-FFF2-40B4-BE49-F238E27FC236}">
                  <a16:creationId xmlns:a16="http://schemas.microsoft.com/office/drawing/2014/main" id="{FA8C3550-9F8A-0313-F1C1-D2AD04F755FE}"/>
                </a:ext>
              </a:extLst>
            </p:cNvPr>
            <p:cNvSpPr/>
            <p:nvPr/>
          </p:nvSpPr>
          <p:spPr>
            <a:xfrm>
              <a:off x="7160548" y="2648693"/>
              <a:ext cx="3308851" cy="414154"/>
            </a:xfrm>
            <a:prstGeom prst="roundRect">
              <a:avLst>
                <a:gd name="adj" fmla="val 7796"/>
              </a:avLst>
            </a:prstGeom>
            <a:noFill/>
            <a:ln>
              <a:solidFill>
                <a:srgbClr val="2C344B">
                  <a:alpha val="50000"/>
                </a:srgbClr>
              </a:solidFill>
            </a:ln>
            <a:effectLst>
              <a:outerShdw blurRad="127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0" name="矩形 76">
              <a:extLst>
                <a:ext uri="{FF2B5EF4-FFF2-40B4-BE49-F238E27FC236}">
                  <a16:creationId xmlns:a16="http://schemas.microsoft.com/office/drawing/2014/main" id="{9E2C681D-E471-3CB0-DCC8-5B87BF036240}"/>
                </a:ext>
              </a:extLst>
            </p:cNvPr>
            <p:cNvSpPr/>
            <p:nvPr/>
          </p:nvSpPr>
          <p:spPr>
            <a:xfrm>
              <a:off x="7342620" y="2534162"/>
              <a:ext cx="399972" cy="399972"/>
            </a:xfrm>
            <a:prstGeom prst="rect">
              <a:avLst/>
            </a:prstGeom>
            <a:gradFill>
              <a:gsLst>
                <a:gs pos="0">
                  <a:srgbClr val="2C344B"/>
                </a:gs>
                <a:gs pos="100000">
                  <a:srgbClr val="21273E"/>
                </a:gs>
              </a:gsLst>
              <a:lin ang="5400000" scaled="0"/>
            </a:gradFill>
            <a:ln>
              <a:noFill/>
            </a:ln>
            <a:effectLst>
              <a:outerShdw blurRad="127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dirty="0">
                  <a:cs typeface="+mn-ea"/>
                  <a:sym typeface="+mn-lt"/>
                </a:rPr>
                <a:t>05</a:t>
              </a:r>
              <a:endParaRPr lang="zh-CN" altLang="en-US" sz="2800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8057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70025-9859-957B-5231-DDB8F1928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DF72DEC1-A2AB-C829-3C47-2ADC502DA97F}"/>
              </a:ext>
            </a:extLst>
          </p:cNvPr>
          <p:cNvSpPr txBox="1"/>
          <p:nvPr/>
        </p:nvSpPr>
        <p:spPr>
          <a:xfrm>
            <a:off x="3903517" y="0"/>
            <a:ext cx="5406675" cy="830997"/>
          </a:xfrm>
          <a:prstGeom prst="rect">
            <a:avLst/>
          </a:prstGeom>
          <a:noFill/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2C344B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cs typeface="+mn-ea"/>
                <a:sym typeface="+mn-lt"/>
              </a:rPr>
              <a:t>Results and Evaluation</a:t>
            </a:r>
            <a:r>
              <a:rPr lang="en-US" altLang="zh-CN" sz="4800" b="1" dirty="0">
                <a:solidFill>
                  <a:srgbClr val="2C344B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cs typeface="+mn-ea"/>
                <a:sym typeface="+mn-lt"/>
              </a:rPr>
              <a:t> </a:t>
            </a:r>
            <a:endParaRPr lang="zh-CN" altLang="en-US" sz="4800" b="1" dirty="0">
              <a:solidFill>
                <a:srgbClr val="2C344B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F470742-C779-1327-BB24-D39F9C5729DF}"/>
              </a:ext>
            </a:extLst>
          </p:cNvPr>
          <p:cNvSpPr/>
          <p:nvPr/>
        </p:nvSpPr>
        <p:spPr>
          <a:xfrm>
            <a:off x="3753601" y="789364"/>
            <a:ext cx="5406280" cy="92360"/>
          </a:xfrm>
          <a:prstGeom prst="rect">
            <a:avLst/>
          </a:prstGeom>
          <a:gradFill>
            <a:gsLst>
              <a:gs pos="100000">
                <a:srgbClr val="21273E"/>
              </a:gs>
              <a:gs pos="0">
                <a:srgbClr val="2C344B"/>
              </a:gs>
            </a:gsLst>
            <a:lin ang="5400000" scaled="0"/>
          </a:gra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BFA2009-CD0B-CB63-3A37-55A668073215}"/>
              </a:ext>
            </a:extLst>
          </p:cNvPr>
          <p:cNvGrpSpPr/>
          <p:nvPr/>
        </p:nvGrpSpPr>
        <p:grpSpPr>
          <a:xfrm>
            <a:off x="312697" y="159237"/>
            <a:ext cx="837646" cy="779690"/>
            <a:chOff x="5568043" y="1174090"/>
            <a:chExt cx="1383041" cy="1383041"/>
          </a:xfrm>
        </p:grpSpPr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8768F6D9-6D5B-FA78-C79A-77724C111018}"/>
                </a:ext>
              </a:extLst>
            </p:cNvPr>
            <p:cNvSpPr/>
            <p:nvPr/>
          </p:nvSpPr>
          <p:spPr>
            <a:xfrm rot="2700000">
              <a:off x="5568043" y="1174090"/>
              <a:ext cx="1383041" cy="1383041"/>
            </a:xfrm>
            <a:prstGeom prst="roundRect">
              <a:avLst>
                <a:gd name="adj" fmla="val 4861"/>
              </a:avLst>
            </a:prstGeom>
            <a:gradFill>
              <a:gsLst>
                <a:gs pos="0">
                  <a:srgbClr val="2C344B"/>
                </a:gs>
                <a:gs pos="100000">
                  <a:srgbClr val="2127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20FDD7F-A013-7B7E-EC02-F77CB4A8045F}"/>
                </a:ext>
              </a:extLst>
            </p:cNvPr>
            <p:cNvSpPr txBox="1"/>
            <p:nvPr/>
          </p:nvSpPr>
          <p:spPr>
            <a:xfrm>
              <a:off x="5633972" y="1286611"/>
              <a:ext cx="1256627" cy="1146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30000"/>
                      </a:srgbClr>
                    </a:outerShdw>
                  </a:effectLst>
                  <a:cs typeface="+mn-ea"/>
                  <a:sym typeface="+mn-lt"/>
                </a:rPr>
                <a:t>05</a:t>
              </a:r>
              <a:endPara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cs typeface="+mn-ea"/>
                <a:sym typeface="+mn-lt"/>
              </a:endParaRPr>
            </a:p>
          </p:txBody>
        </p:sp>
      </p:grp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15A2085-2173-7D3B-4D93-F2988EB55973}"/>
              </a:ext>
            </a:extLst>
          </p:cNvPr>
          <p:cNvCxnSpPr>
            <a:cxnSpLocks/>
          </p:cNvCxnSpPr>
          <p:nvPr/>
        </p:nvCxnSpPr>
        <p:spPr>
          <a:xfrm>
            <a:off x="1588148" y="484704"/>
            <a:ext cx="2108737" cy="0"/>
          </a:xfrm>
          <a:prstGeom prst="line">
            <a:avLst/>
          </a:prstGeom>
          <a:ln w="19050">
            <a:gradFill>
              <a:gsLst>
                <a:gs pos="15000">
                  <a:srgbClr val="21273E">
                    <a:alpha val="0"/>
                  </a:srgbClr>
                </a:gs>
                <a:gs pos="100000">
                  <a:srgbClr val="21273E"/>
                </a:gs>
              </a:gsLst>
              <a:lin ang="0" scaled="0"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267B0D29-A926-4E4E-19D8-F3F913D566E2}"/>
              </a:ext>
            </a:extLst>
          </p:cNvPr>
          <p:cNvCxnSpPr>
            <a:cxnSpLocks/>
          </p:cNvCxnSpPr>
          <p:nvPr/>
        </p:nvCxnSpPr>
        <p:spPr>
          <a:xfrm flipH="1">
            <a:off x="9159881" y="484704"/>
            <a:ext cx="2108737" cy="0"/>
          </a:xfrm>
          <a:prstGeom prst="line">
            <a:avLst/>
          </a:prstGeom>
          <a:ln w="19050">
            <a:gradFill>
              <a:gsLst>
                <a:gs pos="15000">
                  <a:srgbClr val="21273E">
                    <a:alpha val="0"/>
                  </a:srgbClr>
                </a:gs>
                <a:gs pos="100000">
                  <a:srgbClr val="21273E"/>
                </a:gs>
              </a:gsLst>
              <a:lin ang="0" scaled="0"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A-文本框 50">
            <a:extLst>
              <a:ext uri="{FF2B5EF4-FFF2-40B4-BE49-F238E27FC236}">
                <a16:creationId xmlns:a16="http://schemas.microsoft.com/office/drawing/2014/main" id="{85A9E052-59AA-99A9-4249-03605244E6D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113711" y="1358805"/>
            <a:ext cx="10404206" cy="2951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b="1" dirty="0">
                <a:solidFill>
                  <a:srgbClr val="2C344B"/>
                </a:solidFill>
                <a:cs typeface="+mn-ea"/>
                <a:sym typeface="+mn-lt"/>
              </a:rPr>
              <a:t>After training the model, it is essential to evaluate its performance on unseen data.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	Test Set Evaluation:</a:t>
            </a:r>
          </a:p>
          <a:p>
            <a:pPr lvl="2">
              <a:lnSpc>
                <a:spcPct val="150000"/>
              </a:lnSpc>
            </a:pPr>
            <a:r>
              <a:rPr lang="en-US" b="1" dirty="0"/>
              <a:t>  - Metrics like </a:t>
            </a:r>
          </a:p>
          <a:p>
            <a:pPr marL="2571750" lvl="5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/>
              <a:t>Accuracy,</a:t>
            </a:r>
          </a:p>
          <a:p>
            <a:pPr marL="2571750" lvl="5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/>
              <a:t>Precision, </a:t>
            </a:r>
          </a:p>
          <a:p>
            <a:pPr marL="2571750" lvl="5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/>
              <a:t>Recall, and </a:t>
            </a:r>
          </a:p>
          <a:p>
            <a:pPr marL="2571750" lvl="5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/>
              <a:t>Confusion matrix are computed on the test set.</a:t>
            </a:r>
          </a:p>
        </p:txBody>
      </p:sp>
      <p:sp>
        <p:nvSpPr>
          <p:cNvPr id="16" name="PA_文本框 1">
            <a:extLst>
              <a:ext uri="{FF2B5EF4-FFF2-40B4-BE49-F238E27FC236}">
                <a16:creationId xmlns:a16="http://schemas.microsoft.com/office/drawing/2014/main" id="{B44D79AE-11B5-7E90-6F4E-83CD6CFC6A4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70705" y="922770"/>
            <a:ext cx="2792111" cy="4656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sz="2400" b="1" dirty="0">
                <a:solidFill>
                  <a:srgbClr val="2C344B"/>
                </a:solidFill>
                <a:cs typeface="+mn-ea"/>
                <a:sym typeface="+mn-lt"/>
              </a:rPr>
              <a:t> Model Evaluation</a:t>
            </a:r>
            <a:endParaRPr lang="zh-CN" altLang="en-US" sz="2400" b="1" dirty="0">
              <a:solidFill>
                <a:srgbClr val="2C344B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9447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5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8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9C50F-A38E-AF48-27BA-AD69981A6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36">
            <a:extLst>
              <a:ext uri="{FF2B5EF4-FFF2-40B4-BE49-F238E27FC236}">
                <a16:creationId xmlns:a16="http://schemas.microsoft.com/office/drawing/2014/main" id="{2E9FF4B2-266F-0717-B852-01741D701D8E}"/>
              </a:ext>
            </a:extLst>
          </p:cNvPr>
          <p:cNvGrpSpPr/>
          <p:nvPr/>
        </p:nvGrpSpPr>
        <p:grpSpPr>
          <a:xfrm>
            <a:off x="579349" y="543750"/>
            <a:ext cx="10439171" cy="2678051"/>
            <a:chOff x="349800" y="473622"/>
            <a:chExt cx="5706296" cy="1650483"/>
          </a:xfrm>
        </p:grpSpPr>
        <p:sp>
          <p:nvSpPr>
            <p:cNvPr id="25" name="PA_文本框 1">
              <a:extLst>
                <a:ext uri="{FF2B5EF4-FFF2-40B4-BE49-F238E27FC236}">
                  <a16:creationId xmlns:a16="http://schemas.microsoft.com/office/drawing/2014/main" id="{2D3A4C29-EF99-C6A0-083C-4D06808D36AA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349800" y="473622"/>
              <a:ext cx="3195371" cy="286974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altLang="zh-CN" sz="2400" b="1" dirty="0">
                  <a:solidFill>
                    <a:srgbClr val="2C344B"/>
                  </a:solidFill>
                  <a:cs typeface="+mn-ea"/>
                  <a:sym typeface="+mn-lt"/>
                </a:rPr>
                <a:t>Comparing Different Models</a:t>
              </a:r>
              <a:endParaRPr lang="zh-CN" altLang="en-US" sz="2400" b="1" dirty="0">
                <a:solidFill>
                  <a:srgbClr val="2C344B"/>
                </a:solidFill>
                <a:cs typeface="+mn-ea"/>
                <a:sym typeface="+mn-lt"/>
              </a:endParaRPr>
            </a:p>
          </p:txBody>
        </p:sp>
        <p:sp>
          <p:nvSpPr>
            <p:cNvPr id="26" name="PA_文本框 1">
              <a:extLst>
                <a:ext uri="{FF2B5EF4-FFF2-40B4-BE49-F238E27FC236}">
                  <a16:creationId xmlns:a16="http://schemas.microsoft.com/office/drawing/2014/main" id="{151546CC-FE05-3C4A-DB4B-7157892A5C63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349800" y="756730"/>
              <a:ext cx="5706296" cy="1367375"/>
            </a:xfrm>
            <a:prstGeom prst="rect">
              <a:avLst/>
            </a:prstGeom>
            <a:noFill/>
          </p:spPr>
          <p:txBody>
            <a:bodyPr wrap="square" lIns="0" tIns="0" r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b="1" dirty="0">
                  <a:solidFill>
                    <a:srgbClr val="2C344B"/>
                  </a:solidFill>
                  <a:cs typeface="+mn-ea"/>
                  <a:sym typeface="+mn-lt"/>
                </a:rPr>
                <a:t>We are compared those three  different models based on their accuracy on the test dataset. 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b="1" dirty="0">
                  <a:solidFill>
                    <a:srgbClr val="2C344B"/>
                  </a:solidFill>
                  <a:cs typeface="+mn-ea"/>
                  <a:sym typeface="+mn-lt"/>
                </a:rPr>
                <a:t>The custom model achieved 91.67% accuracy, 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b="1" dirty="0">
                  <a:solidFill>
                    <a:srgbClr val="2C344B"/>
                  </a:solidFill>
                  <a:cs typeface="+mn-ea"/>
                  <a:sym typeface="+mn-lt"/>
                </a:rPr>
                <a:t>When compared to the transfer learning models, its accuracy falls short.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altLang="zh-CN" sz="1600" b="1" dirty="0">
                  <a:solidFill>
                    <a:srgbClr val="2C344B"/>
                  </a:solidFill>
                  <a:cs typeface="+mn-ea"/>
                  <a:sym typeface="+mn-lt"/>
                </a:rPr>
                <a:t>The transfer learning model using the </a:t>
              </a:r>
              <a:r>
                <a:rPr lang="en-US" altLang="zh-C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VGG16</a:t>
              </a:r>
              <a:r>
                <a:rPr lang="en-US" altLang="zh-CN" sz="1600" b="1" dirty="0">
                  <a:solidFill>
                    <a:srgbClr val="2C344B"/>
                  </a:solidFill>
                  <a:cs typeface="+mn-ea"/>
                  <a:sym typeface="+mn-lt"/>
                </a:rPr>
                <a:t> architecture achieved </a:t>
              </a:r>
              <a:r>
                <a:rPr lang="en-US" sz="1600" b="1" dirty="0">
                  <a:solidFill>
                    <a:srgbClr val="2C344B"/>
                  </a:solidFill>
                  <a:effectLst/>
                </a:rPr>
                <a:t>86.40%</a:t>
              </a:r>
              <a:r>
                <a:rPr lang="en-US" altLang="zh-CN" sz="1600" b="1" dirty="0">
                  <a:solidFill>
                    <a:srgbClr val="2C344B"/>
                  </a:solidFill>
                  <a:cs typeface="+mn-ea"/>
                  <a:sym typeface="+mn-lt"/>
                </a:rPr>
                <a:t> accuracy.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altLang="zh-CN" sz="1600" b="1" dirty="0">
                  <a:solidFill>
                    <a:srgbClr val="2C344B"/>
                  </a:solidFill>
                  <a:cs typeface="+mn-ea"/>
                  <a:sym typeface="+mn-lt"/>
                </a:rPr>
                <a:t>The transfer learning model using the InceptionV3 architecture demonstrated remarkable Performance with </a:t>
              </a:r>
              <a:r>
                <a:rPr lang="en-US" sz="1600" b="1" dirty="0">
                  <a:solidFill>
                    <a:srgbClr val="2C344B"/>
                  </a:solidFill>
                  <a:effectLst/>
                </a:rPr>
                <a:t>98.25</a:t>
              </a:r>
              <a:r>
                <a:rPr lang="en-US" altLang="zh-CN" sz="1600" b="1" dirty="0">
                  <a:solidFill>
                    <a:srgbClr val="2C344B"/>
                  </a:solidFill>
                  <a:cs typeface="+mn-ea"/>
                  <a:sym typeface="+mn-lt"/>
                </a:rPr>
                <a:t>% accuracy.</a:t>
              </a:r>
            </a:p>
          </p:txBody>
        </p:sp>
      </p:grp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2D506892-4C7F-1E79-3C87-027602E34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057488"/>
              </p:ext>
            </p:extLst>
          </p:nvPr>
        </p:nvGraphicFramePr>
        <p:xfrm>
          <a:off x="277508" y="3687438"/>
          <a:ext cx="4867148" cy="17989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6787">
                  <a:extLst>
                    <a:ext uri="{9D8B030D-6E8A-4147-A177-3AD203B41FA5}">
                      <a16:colId xmlns:a16="http://schemas.microsoft.com/office/drawing/2014/main" val="923573043"/>
                    </a:ext>
                  </a:extLst>
                </a:gridCol>
                <a:gridCol w="1216787">
                  <a:extLst>
                    <a:ext uri="{9D8B030D-6E8A-4147-A177-3AD203B41FA5}">
                      <a16:colId xmlns:a16="http://schemas.microsoft.com/office/drawing/2014/main" val="1416197666"/>
                    </a:ext>
                  </a:extLst>
                </a:gridCol>
                <a:gridCol w="1216787">
                  <a:extLst>
                    <a:ext uri="{9D8B030D-6E8A-4147-A177-3AD203B41FA5}">
                      <a16:colId xmlns:a16="http://schemas.microsoft.com/office/drawing/2014/main" val="2506530957"/>
                    </a:ext>
                  </a:extLst>
                </a:gridCol>
                <a:gridCol w="1216787">
                  <a:extLst>
                    <a:ext uri="{9D8B030D-6E8A-4147-A177-3AD203B41FA5}">
                      <a16:colId xmlns:a16="http://schemas.microsoft.com/office/drawing/2014/main" val="1767717539"/>
                    </a:ext>
                  </a:extLst>
                </a:gridCol>
              </a:tblGrid>
              <a:tr h="423848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2C344B"/>
                          </a:solidFill>
                          <a:effectLst/>
                        </a:rPr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2C344B"/>
                          </a:solidFill>
                          <a:effectLst/>
                        </a:rPr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2C344B"/>
                          </a:solidFill>
                          <a:effectLst/>
                        </a:rPr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2C344B"/>
                          </a:solidFill>
                          <a:effectLst/>
                        </a:rPr>
                        <a:t>Recall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0543697"/>
                  </a:ext>
                </a:extLst>
              </a:tr>
              <a:tr h="591793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2C344B"/>
                          </a:solidFill>
                          <a:effectLst/>
                        </a:rPr>
                        <a:t>Custom CNN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2C344B"/>
                          </a:solidFill>
                          <a:effectLst/>
                        </a:rPr>
                        <a:t>91.67%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2C344B"/>
                          </a:solidFill>
                          <a:effectLst/>
                        </a:rPr>
                        <a:t>94.85%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2C344B"/>
                          </a:solidFill>
                          <a:effectLst/>
                        </a:rPr>
                        <a:t>88.82%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7742585"/>
                  </a:ext>
                </a:extLst>
              </a:tr>
              <a:tr h="391660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2C344B"/>
                          </a:solidFill>
                          <a:effectLst/>
                        </a:rPr>
                        <a:t>InceptionV3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2C344B"/>
                          </a:solidFill>
                          <a:effectLst/>
                        </a:rPr>
                        <a:t>98.25%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2C344B"/>
                          </a:solidFill>
                          <a:effectLst/>
                        </a:rPr>
                        <a:t>98.23%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2C344B"/>
                          </a:solidFill>
                          <a:effectLst/>
                        </a:rPr>
                        <a:t>97.59%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9833950"/>
                  </a:ext>
                </a:extLst>
              </a:tr>
              <a:tr h="391660">
                <a:tc>
                  <a:txBody>
                    <a:bodyPr/>
                    <a:lstStyle/>
                    <a:p>
                      <a:pPr algn="r"/>
                      <a:r>
                        <a:rPr lang="en-US" sz="1200" b="1">
                          <a:solidFill>
                            <a:srgbClr val="2C344B"/>
                          </a:solidFill>
                          <a:effectLst/>
                        </a:rPr>
                        <a:t>VGG16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2C344B"/>
                          </a:solidFill>
                          <a:effectLst/>
                        </a:rPr>
                        <a:t>86.40%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2C344B"/>
                          </a:solidFill>
                          <a:effectLst/>
                        </a:rPr>
                        <a:t>97.32%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2C344B"/>
                          </a:solidFill>
                          <a:effectLst/>
                        </a:rPr>
                        <a:t>71.71%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58347"/>
                  </a:ext>
                </a:extLst>
              </a:tr>
            </a:tbl>
          </a:graphicData>
        </a:graphic>
      </p:graphicFrame>
      <p:pic>
        <p:nvPicPr>
          <p:cNvPr id="28" name="Picture 27">
            <a:extLst>
              <a:ext uri="{FF2B5EF4-FFF2-40B4-BE49-F238E27FC236}">
                <a16:creationId xmlns:a16="http://schemas.microsoft.com/office/drawing/2014/main" id="{2D3A9167-C1FB-830C-0C49-2911C2AD4DC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6558" r="66202" b="-1"/>
          <a:stretch/>
        </p:blipFill>
        <p:spPr>
          <a:xfrm>
            <a:off x="9696496" y="3684802"/>
            <a:ext cx="2113252" cy="194007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6B9ECDE-8F11-0228-9C8E-2FFE2966E9C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6202" b="66297"/>
          <a:stretch/>
        </p:blipFill>
        <p:spPr>
          <a:xfrm>
            <a:off x="5270895" y="3636199"/>
            <a:ext cx="2087578" cy="193143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34AD307-E7F2-461A-0168-D2E43FBF16C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2925" r="66202" b="33781"/>
          <a:stretch/>
        </p:blipFill>
        <p:spPr>
          <a:xfrm>
            <a:off x="7484712" y="3636198"/>
            <a:ext cx="2113253" cy="1931435"/>
          </a:xfrm>
          <a:prstGeom prst="rect">
            <a:avLst/>
          </a:prstGeom>
        </p:spPr>
      </p:pic>
      <p:sp>
        <p:nvSpPr>
          <p:cNvPr id="32" name="文本框 8">
            <a:extLst>
              <a:ext uri="{FF2B5EF4-FFF2-40B4-BE49-F238E27FC236}">
                <a16:creationId xmlns:a16="http://schemas.microsoft.com/office/drawing/2014/main" id="{484F45D8-10D8-C535-BF26-E397E108FBF2}"/>
              </a:ext>
            </a:extLst>
          </p:cNvPr>
          <p:cNvSpPr txBox="1"/>
          <p:nvPr/>
        </p:nvSpPr>
        <p:spPr>
          <a:xfrm>
            <a:off x="108154" y="15160"/>
            <a:ext cx="3549446" cy="400110"/>
          </a:xfrm>
          <a:prstGeom prst="rect">
            <a:avLst/>
          </a:prstGeom>
          <a:noFill/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21273E"/>
                </a:solidFill>
                <a:cs typeface="+mn-ea"/>
                <a:sym typeface="+mn-lt"/>
              </a:rPr>
              <a:t>Results and Evaluation</a:t>
            </a:r>
            <a:endParaRPr lang="zh-CN" altLang="en-US" sz="3200" b="1" dirty="0">
              <a:solidFill>
                <a:srgbClr val="2C344B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962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5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25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25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25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5EC12-312E-97E9-A5D9-E14C073ED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DCB920-12F7-EF20-1E78-FBA217FC2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1503513"/>
            <a:ext cx="2646574" cy="22224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4B1ABFC-A4AC-1AE6-6E93-6FB1F2F2C7CB}"/>
              </a:ext>
            </a:extLst>
          </p:cNvPr>
          <p:cNvSpPr txBox="1"/>
          <p:nvPr/>
        </p:nvSpPr>
        <p:spPr>
          <a:xfrm>
            <a:off x="822960" y="830998"/>
            <a:ext cx="5029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2C344B"/>
                </a:solidFill>
              </a:rPr>
              <a:t>Custom CNN</a:t>
            </a:r>
            <a:r>
              <a:rPr lang="en-US" sz="4000" dirty="0">
                <a:solidFill>
                  <a:srgbClr val="2C344B"/>
                </a:solidFill>
              </a:rPr>
              <a:t>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04CDB2B-65A6-F9C1-0428-2622624B13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6346"/>
          <a:stretch/>
        </p:blipFill>
        <p:spPr>
          <a:xfrm>
            <a:off x="3697313" y="1424486"/>
            <a:ext cx="6688748" cy="2253555"/>
          </a:xfrm>
          <a:prstGeom prst="rect">
            <a:avLst/>
          </a:prstGeom>
        </p:spPr>
      </p:pic>
      <p:sp>
        <p:nvSpPr>
          <p:cNvPr id="18" name="文本框 8">
            <a:extLst>
              <a:ext uri="{FF2B5EF4-FFF2-40B4-BE49-F238E27FC236}">
                <a16:creationId xmlns:a16="http://schemas.microsoft.com/office/drawing/2014/main" id="{CED5ECCC-F58F-E17E-E6F9-5401501C4334}"/>
              </a:ext>
            </a:extLst>
          </p:cNvPr>
          <p:cNvSpPr txBox="1"/>
          <p:nvPr/>
        </p:nvSpPr>
        <p:spPr>
          <a:xfrm>
            <a:off x="108154" y="15160"/>
            <a:ext cx="3549446" cy="400110"/>
          </a:xfrm>
          <a:prstGeom prst="rect">
            <a:avLst/>
          </a:prstGeom>
          <a:noFill/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21273E"/>
                </a:solidFill>
                <a:cs typeface="+mn-ea"/>
                <a:sym typeface="+mn-lt"/>
              </a:rPr>
              <a:t>Results and Evaluation</a:t>
            </a:r>
            <a:endParaRPr lang="zh-CN" altLang="en-US" sz="3200" b="1" dirty="0">
              <a:solidFill>
                <a:srgbClr val="2C344B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8465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6D7B6-97EA-69C3-FEE9-3AB0CECA0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D2FB9D3-AE8D-F35A-958F-508EE578292E}"/>
              </a:ext>
            </a:extLst>
          </p:cNvPr>
          <p:cNvSpPr txBox="1"/>
          <p:nvPr/>
        </p:nvSpPr>
        <p:spPr>
          <a:xfrm>
            <a:off x="822960" y="830998"/>
            <a:ext cx="5029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C344B"/>
                </a:solidFill>
              </a:rPr>
              <a:t>InceptionV3</a:t>
            </a:r>
            <a:endParaRPr lang="en-US" sz="2000" dirty="0">
              <a:solidFill>
                <a:srgbClr val="2C344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13421A-6F21-62A1-323B-1C0F0D3C7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28" y="1535961"/>
            <a:ext cx="3038132" cy="25512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504A9F-26B6-FDB5-2EA3-E427C83A64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766" b="33005"/>
          <a:stretch/>
        </p:blipFill>
        <p:spPr>
          <a:xfrm>
            <a:off x="4114215" y="1465101"/>
            <a:ext cx="7643445" cy="2619218"/>
          </a:xfrm>
          <a:prstGeom prst="rect">
            <a:avLst/>
          </a:prstGeom>
        </p:spPr>
      </p:pic>
      <p:sp>
        <p:nvSpPr>
          <p:cNvPr id="10" name="文本框 8">
            <a:extLst>
              <a:ext uri="{FF2B5EF4-FFF2-40B4-BE49-F238E27FC236}">
                <a16:creationId xmlns:a16="http://schemas.microsoft.com/office/drawing/2014/main" id="{9250937A-274A-7CB2-FE18-BE821956797B}"/>
              </a:ext>
            </a:extLst>
          </p:cNvPr>
          <p:cNvSpPr txBox="1"/>
          <p:nvPr/>
        </p:nvSpPr>
        <p:spPr>
          <a:xfrm>
            <a:off x="108154" y="15160"/>
            <a:ext cx="3549446" cy="400110"/>
          </a:xfrm>
          <a:prstGeom prst="rect">
            <a:avLst/>
          </a:prstGeom>
          <a:noFill/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21273E"/>
                </a:solidFill>
                <a:cs typeface="+mn-ea"/>
                <a:sym typeface="+mn-lt"/>
              </a:rPr>
              <a:t>Results and Evaluation</a:t>
            </a:r>
            <a:endParaRPr lang="zh-CN" altLang="en-US" sz="3200" b="1" dirty="0">
              <a:solidFill>
                <a:srgbClr val="2C344B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89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5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F449E-79D6-8A4F-2E16-252FC6308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7577608-B62B-F9FD-865F-1CC1A7E55193}"/>
              </a:ext>
            </a:extLst>
          </p:cNvPr>
          <p:cNvSpPr txBox="1"/>
          <p:nvPr/>
        </p:nvSpPr>
        <p:spPr>
          <a:xfrm>
            <a:off x="822960" y="830998"/>
            <a:ext cx="5029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2C344B"/>
                </a:solidFill>
              </a:rPr>
              <a:t>VGG16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7BD01C-450E-9679-DC4F-4386AAFCB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28" y="1698904"/>
            <a:ext cx="3074848" cy="25821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7FC69B-13F0-370F-F716-406AC3DB13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6217"/>
          <a:stretch/>
        </p:blipFill>
        <p:spPr>
          <a:xfrm>
            <a:off x="3464696" y="1698904"/>
            <a:ext cx="8773024" cy="2582114"/>
          </a:xfrm>
          <a:prstGeom prst="rect">
            <a:avLst/>
          </a:prstGeom>
        </p:spPr>
      </p:pic>
      <p:sp>
        <p:nvSpPr>
          <p:cNvPr id="8" name="文本框 8">
            <a:extLst>
              <a:ext uri="{FF2B5EF4-FFF2-40B4-BE49-F238E27FC236}">
                <a16:creationId xmlns:a16="http://schemas.microsoft.com/office/drawing/2014/main" id="{72C2E957-4EAB-C0AE-9782-9D74A4E7144B}"/>
              </a:ext>
            </a:extLst>
          </p:cNvPr>
          <p:cNvSpPr txBox="1"/>
          <p:nvPr/>
        </p:nvSpPr>
        <p:spPr>
          <a:xfrm>
            <a:off x="108154" y="15160"/>
            <a:ext cx="3549446" cy="400110"/>
          </a:xfrm>
          <a:prstGeom prst="rect">
            <a:avLst/>
          </a:prstGeom>
          <a:noFill/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21273E"/>
                </a:solidFill>
                <a:cs typeface="+mn-ea"/>
                <a:sym typeface="+mn-lt"/>
              </a:rPr>
              <a:t>Results and Evaluation</a:t>
            </a:r>
            <a:endParaRPr lang="zh-CN" altLang="en-US" sz="3200" b="1" dirty="0">
              <a:solidFill>
                <a:srgbClr val="2C344B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5789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5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0BC66-CCAC-D9F0-0AE5-05C1D965E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8">
            <a:extLst>
              <a:ext uri="{FF2B5EF4-FFF2-40B4-BE49-F238E27FC236}">
                <a16:creationId xmlns:a16="http://schemas.microsoft.com/office/drawing/2014/main" id="{438CBB30-4C95-2AAF-CBCC-9734BD53F1C5}"/>
              </a:ext>
            </a:extLst>
          </p:cNvPr>
          <p:cNvSpPr txBox="1"/>
          <p:nvPr/>
        </p:nvSpPr>
        <p:spPr>
          <a:xfrm>
            <a:off x="108154" y="15160"/>
            <a:ext cx="3549446" cy="400110"/>
          </a:xfrm>
          <a:prstGeom prst="rect">
            <a:avLst/>
          </a:prstGeom>
          <a:noFill/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21273E"/>
                </a:solidFill>
                <a:cs typeface="+mn-ea"/>
                <a:sym typeface="+mn-lt"/>
              </a:rPr>
              <a:t>Results and Evaluation</a:t>
            </a:r>
            <a:endParaRPr lang="zh-CN" altLang="en-US" sz="3200" b="1" dirty="0">
              <a:solidFill>
                <a:srgbClr val="2C344B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01F5B2-8D92-36E9-E55A-0F6215D80025}"/>
              </a:ext>
            </a:extLst>
          </p:cNvPr>
          <p:cNvGrpSpPr/>
          <p:nvPr/>
        </p:nvGrpSpPr>
        <p:grpSpPr>
          <a:xfrm>
            <a:off x="619469" y="1668423"/>
            <a:ext cx="9807754" cy="2612594"/>
            <a:chOff x="619469" y="1668423"/>
            <a:chExt cx="9807754" cy="261259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848B5D4-A060-3D18-7AC9-6692ABA24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54616" y="1698903"/>
              <a:ext cx="3074848" cy="2582114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3A04CEA-50A9-CFCB-237B-F9FB2133C007}"/>
                </a:ext>
              </a:extLst>
            </p:cNvPr>
            <p:cNvGrpSpPr/>
            <p:nvPr/>
          </p:nvGrpSpPr>
          <p:grpSpPr>
            <a:xfrm>
              <a:off x="619469" y="1698903"/>
              <a:ext cx="3038131" cy="2581762"/>
              <a:chOff x="3760123" y="1668423"/>
              <a:chExt cx="3038131" cy="2581762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9BE0ED07-6B33-81A1-A467-C247C41B4B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0123" y="1698904"/>
                <a:ext cx="3038131" cy="2551281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5BDFC8-EEFC-1F64-1434-3072AF9085F4}"/>
                  </a:ext>
                </a:extLst>
              </p:cNvPr>
              <p:cNvSpPr txBox="1"/>
              <p:nvPr/>
            </p:nvSpPr>
            <p:spPr>
              <a:xfrm>
                <a:off x="5405278" y="1668423"/>
                <a:ext cx="89800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(Custom CNN)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561C39C-6D35-A920-95D7-53328903AED9}"/>
                </a:ext>
              </a:extLst>
            </p:cNvPr>
            <p:cNvGrpSpPr/>
            <p:nvPr/>
          </p:nvGrpSpPr>
          <p:grpSpPr>
            <a:xfrm>
              <a:off x="7389091" y="1668423"/>
              <a:ext cx="3038132" cy="2581761"/>
              <a:chOff x="7389091" y="1668423"/>
              <a:chExt cx="3038132" cy="2581761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BB6D018A-5C6E-8C43-3B6F-9B878FD471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89091" y="1698903"/>
                <a:ext cx="3038132" cy="2551281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9DE35A-56D5-6040-4446-9D19D2FE705B}"/>
                  </a:ext>
                </a:extLst>
              </p:cNvPr>
              <p:cNvSpPr txBox="1"/>
              <p:nvPr/>
            </p:nvSpPr>
            <p:spPr>
              <a:xfrm>
                <a:off x="9070498" y="1668423"/>
                <a:ext cx="84350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(InceptionV6)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2858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268B2-1E3C-4EFD-8F22-B1DD98EA4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E6F8DF-E5F0-F30F-CB6E-3DDBAB524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76" y="820043"/>
            <a:ext cx="6031209" cy="6037956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52E8F88-DFC3-667D-EE53-6FEDE5EF17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423975"/>
              </p:ext>
            </p:extLst>
          </p:nvPr>
        </p:nvGraphicFramePr>
        <p:xfrm>
          <a:off x="6424353" y="1223485"/>
          <a:ext cx="526888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7221">
                  <a:extLst>
                    <a:ext uri="{9D8B030D-6E8A-4147-A177-3AD203B41FA5}">
                      <a16:colId xmlns:a16="http://schemas.microsoft.com/office/drawing/2014/main" val="1317257091"/>
                    </a:ext>
                  </a:extLst>
                </a:gridCol>
                <a:gridCol w="1317221">
                  <a:extLst>
                    <a:ext uri="{9D8B030D-6E8A-4147-A177-3AD203B41FA5}">
                      <a16:colId xmlns:a16="http://schemas.microsoft.com/office/drawing/2014/main" val="4195633824"/>
                    </a:ext>
                  </a:extLst>
                </a:gridCol>
                <a:gridCol w="1317221">
                  <a:extLst>
                    <a:ext uri="{9D8B030D-6E8A-4147-A177-3AD203B41FA5}">
                      <a16:colId xmlns:a16="http://schemas.microsoft.com/office/drawing/2014/main" val="2318610777"/>
                    </a:ext>
                  </a:extLst>
                </a:gridCol>
                <a:gridCol w="1317221">
                  <a:extLst>
                    <a:ext uri="{9D8B030D-6E8A-4147-A177-3AD203B41FA5}">
                      <a16:colId xmlns:a16="http://schemas.microsoft.com/office/drawing/2014/main" val="3873182460"/>
                    </a:ext>
                  </a:extLst>
                </a:gridCol>
              </a:tblGrid>
              <a:tr h="329073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F1-Score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2730883"/>
                  </a:ext>
                </a:extLst>
              </a:tr>
              <a:tr h="329073"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Correct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0.88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354673"/>
                  </a:ext>
                </a:extLst>
              </a:tr>
              <a:tr h="329073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Incorrect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0.92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1782337"/>
                  </a:ext>
                </a:extLst>
              </a:tr>
              <a:tr h="329073"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NoMask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0.93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0977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731BBE0-B7E0-7545-167B-79B6D94110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403050"/>
              </p:ext>
            </p:extLst>
          </p:nvPr>
        </p:nvGraphicFramePr>
        <p:xfrm>
          <a:off x="6424353" y="3171165"/>
          <a:ext cx="526888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7221">
                  <a:extLst>
                    <a:ext uri="{9D8B030D-6E8A-4147-A177-3AD203B41FA5}">
                      <a16:colId xmlns:a16="http://schemas.microsoft.com/office/drawing/2014/main" val="1317257091"/>
                    </a:ext>
                  </a:extLst>
                </a:gridCol>
                <a:gridCol w="1317221">
                  <a:extLst>
                    <a:ext uri="{9D8B030D-6E8A-4147-A177-3AD203B41FA5}">
                      <a16:colId xmlns:a16="http://schemas.microsoft.com/office/drawing/2014/main" val="4195633824"/>
                    </a:ext>
                  </a:extLst>
                </a:gridCol>
                <a:gridCol w="1317221">
                  <a:extLst>
                    <a:ext uri="{9D8B030D-6E8A-4147-A177-3AD203B41FA5}">
                      <a16:colId xmlns:a16="http://schemas.microsoft.com/office/drawing/2014/main" val="2318610777"/>
                    </a:ext>
                  </a:extLst>
                </a:gridCol>
                <a:gridCol w="1317221">
                  <a:extLst>
                    <a:ext uri="{9D8B030D-6E8A-4147-A177-3AD203B41FA5}">
                      <a16:colId xmlns:a16="http://schemas.microsoft.com/office/drawing/2014/main" val="3873182460"/>
                    </a:ext>
                  </a:extLst>
                </a:gridCol>
              </a:tblGrid>
              <a:tr h="329073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F1-Score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2730883"/>
                  </a:ext>
                </a:extLst>
              </a:tr>
              <a:tr h="330204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Correct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354673"/>
                  </a:ext>
                </a:extLst>
              </a:tr>
              <a:tr h="330204"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Incorrect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1782337"/>
                  </a:ext>
                </a:extLst>
              </a:tr>
              <a:tr h="330204"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NoMask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0.99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09770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78D1C95-6228-2625-CDC3-618BDD489F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689044"/>
              </p:ext>
            </p:extLst>
          </p:nvPr>
        </p:nvGraphicFramePr>
        <p:xfrm>
          <a:off x="6424353" y="5118843"/>
          <a:ext cx="526888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7221">
                  <a:extLst>
                    <a:ext uri="{9D8B030D-6E8A-4147-A177-3AD203B41FA5}">
                      <a16:colId xmlns:a16="http://schemas.microsoft.com/office/drawing/2014/main" val="1317257091"/>
                    </a:ext>
                  </a:extLst>
                </a:gridCol>
                <a:gridCol w="1317221">
                  <a:extLst>
                    <a:ext uri="{9D8B030D-6E8A-4147-A177-3AD203B41FA5}">
                      <a16:colId xmlns:a16="http://schemas.microsoft.com/office/drawing/2014/main" val="4195633824"/>
                    </a:ext>
                  </a:extLst>
                </a:gridCol>
                <a:gridCol w="1317221">
                  <a:extLst>
                    <a:ext uri="{9D8B030D-6E8A-4147-A177-3AD203B41FA5}">
                      <a16:colId xmlns:a16="http://schemas.microsoft.com/office/drawing/2014/main" val="2318610777"/>
                    </a:ext>
                  </a:extLst>
                </a:gridCol>
                <a:gridCol w="1317221">
                  <a:extLst>
                    <a:ext uri="{9D8B030D-6E8A-4147-A177-3AD203B41FA5}">
                      <a16:colId xmlns:a16="http://schemas.microsoft.com/office/drawing/2014/main" val="3873182460"/>
                    </a:ext>
                  </a:extLst>
                </a:gridCol>
              </a:tblGrid>
              <a:tr h="329921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F1-Score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2730883"/>
                  </a:ext>
                </a:extLst>
              </a:tr>
              <a:tr h="329921"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Correct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354673"/>
                  </a:ext>
                </a:extLst>
              </a:tr>
              <a:tr h="329921"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Incorrect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0.77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1782337"/>
                  </a:ext>
                </a:extLst>
              </a:tr>
              <a:tr h="329921"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NoMask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0.85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0977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E03862F-56E0-046F-9287-9FB8DDA17360}"/>
              </a:ext>
            </a:extLst>
          </p:cNvPr>
          <p:cNvSpPr txBox="1"/>
          <p:nvPr/>
        </p:nvSpPr>
        <p:spPr>
          <a:xfrm>
            <a:off x="7957221" y="820043"/>
            <a:ext cx="15965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Custom CNN</a:t>
            </a:r>
            <a:r>
              <a:rPr lang="en-US" sz="1600" dirty="0"/>
              <a:t>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68B448-02D5-620E-3947-72CC558249BC}"/>
              </a:ext>
            </a:extLst>
          </p:cNvPr>
          <p:cNvSpPr txBox="1"/>
          <p:nvPr/>
        </p:nvSpPr>
        <p:spPr>
          <a:xfrm>
            <a:off x="8109621" y="2782237"/>
            <a:ext cx="15965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InceptionV3</a:t>
            </a:r>
            <a:endParaRPr 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B713C1-443B-AB95-6911-E345BF53EC5C}"/>
              </a:ext>
            </a:extLst>
          </p:cNvPr>
          <p:cNvSpPr txBox="1"/>
          <p:nvPr/>
        </p:nvSpPr>
        <p:spPr>
          <a:xfrm>
            <a:off x="8109621" y="4744431"/>
            <a:ext cx="15965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VGG16</a:t>
            </a:r>
            <a:endParaRPr lang="en-US" sz="1600" dirty="0"/>
          </a:p>
        </p:txBody>
      </p:sp>
      <p:sp>
        <p:nvSpPr>
          <p:cNvPr id="8" name="文本框 8">
            <a:extLst>
              <a:ext uri="{FF2B5EF4-FFF2-40B4-BE49-F238E27FC236}">
                <a16:creationId xmlns:a16="http://schemas.microsoft.com/office/drawing/2014/main" id="{9BCBE1FE-1CE6-B339-D989-1D44737CAAB1}"/>
              </a:ext>
            </a:extLst>
          </p:cNvPr>
          <p:cNvSpPr txBox="1"/>
          <p:nvPr/>
        </p:nvSpPr>
        <p:spPr>
          <a:xfrm>
            <a:off x="108154" y="15160"/>
            <a:ext cx="3549446" cy="400110"/>
          </a:xfrm>
          <a:prstGeom prst="rect">
            <a:avLst/>
          </a:prstGeom>
          <a:noFill/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21273E"/>
                </a:solidFill>
                <a:cs typeface="+mn-ea"/>
                <a:sym typeface="+mn-lt"/>
              </a:rPr>
              <a:t>Results and Evaluation</a:t>
            </a:r>
            <a:endParaRPr lang="zh-CN" altLang="en-US" sz="3200" b="1" dirty="0">
              <a:solidFill>
                <a:srgbClr val="2C344B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2655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25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75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2AEC28D-AEFC-386C-4CC1-B07EDC11219C}"/>
              </a:ext>
            </a:extLst>
          </p:cNvPr>
          <p:cNvGrpSpPr/>
          <p:nvPr/>
        </p:nvGrpSpPr>
        <p:grpSpPr>
          <a:xfrm>
            <a:off x="253410" y="2892184"/>
            <a:ext cx="928687" cy="3541713"/>
            <a:chOff x="1385890" y="2633663"/>
            <a:chExt cx="928687" cy="3541713"/>
          </a:xfrm>
        </p:grpSpPr>
        <p:grpSp>
          <p:nvGrpSpPr>
            <p:cNvPr id="58" name="组合 57"/>
            <p:cNvGrpSpPr/>
            <p:nvPr/>
          </p:nvGrpSpPr>
          <p:grpSpPr>
            <a:xfrm>
              <a:off x="1428749" y="2633663"/>
              <a:ext cx="871539" cy="1031875"/>
              <a:chOff x="1428750" y="2633663"/>
              <a:chExt cx="871538" cy="1031874"/>
            </a:xfrm>
            <a:gradFill>
              <a:gsLst>
                <a:gs pos="0">
                  <a:srgbClr val="2C344B"/>
                </a:gs>
                <a:gs pos="100000">
                  <a:srgbClr val="21273E"/>
                </a:gs>
              </a:gsLst>
            </a:gradFill>
            <a:effectLst/>
          </p:grpSpPr>
          <p:sp>
            <p:nvSpPr>
              <p:cNvPr id="59" name="Freeform 27"/>
              <p:cNvSpPr>
                <a:spLocks/>
              </p:cNvSpPr>
              <p:nvPr/>
            </p:nvSpPr>
            <p:spPr bwMode="auto">
              <a:xfrm>
                <a:off x="1895475" y="2633663"/>
                <a:ext cx="280987" cy="279400"/>
              </a:xfrm>
              <a:custGeom>
                <a:avLst/>
                <a:gdLst>
                  <a:gd name="T0" fmla="*/ 99 w 104"/>
                  <a:gd name="T1" fmla="*/ 44 h 104"/>
                  <a:gd name="T2" fmla="*/ 60 w 104"/>
                  <a:gd name="T3" fmla="*/ 100 h 104"/>
                  <a:gd name="T4" fmla="*/ 4 w 104"/>
                  <a:gd name="T5" fmla="*/ 60 h 104"/>
                  <a:gd name="T6" fmla="*/ 44 w 104"/>
                  <a:gd name="T7" fmla="*/ 4 h 104"/>
                  <a:gd name="T8" fmla="*/ 99 w 104"/>
                  <a:gd name="T9" fmla="*/ 4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04">
                    <a:moveTo>
                      <a:pt x="99" y="44"/>
                    </a:moveTo>
                    <a:cubicBezTo>
                      <a:pt x="104" y="70"/>
                      <a:pt x="86" y="95"/>
                      <a:pt x="60" y="100"/>
                    </a:cubicBezTo>
                    <a:cubicBezTo>
                      <a:pt x="34" y="104"/>
                      <a:pt x="9" y="87"/>
                      <a:pt x="4" y="60"/>
                    </a:cubicBezTo>
                    <a:cubicBezTo>
                      <a:pt x="0" y="34"/>
                      <a:pt x="17" y="9"/>
                      <a:pt x="44" y="4"/>
                    </a:cubicBezTo>
                    <a:cubicBezTo>
                      <a:pt x="70" y="0"/>
                      <a:pt x="95" y="17"/>
                      <a:pt x="99" y="44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0" name="Freeform 28"/>
              <p:cNvSpPr>
                <a:spLocks/>
              </p:cNvSpPr>
              <p:nvPr/>
            </p:nvSpPr>
            <p:spPr bwMode="auto">
              <a:xfrm>
                <a:off x="1966913" y="2965450"/>
                <a:ext cx="333375" cy="231775"/>
              </a:xfrm>
              <a:custGeom>
                <a:avLst/>
                <a:gdLst>
                  <a:gd name="T0" fmla="*/ 97 w 124"/>
                  <a:gd name="T1" fmla="*/ 28 h 86"/>
                  <a:gd name="T2" fmla="*/ 35 w 124"/>
                  <a:gd name="T3" fmla="*/ 38 h 86"/>
                  <a:gd name="T4" fmla="*/ 14 w 124"/>
                  <a:gd name="T5" fmla="*/ 0 h 86"/>
                  <a:gd name="T6" fmla="*/ 12 w 124"/>
                  <a:gd name="T7" fmla="*/ 44 h 86"/>
                  <a:gd name="T8" fmla="*/ 0 w 124"/>
                  <a:gd name="T9" fmla="*/ 67 h 86"/>
                  <a:gd name="T10" fmla="*/ 4 w 124"/>
                  <a:gd name="T11" fmla="*/ 74 h 86"/>
                  <a:gd name="T12" fmla="*/ 28 w 124"/>
                  <a:gd name="T13" fmla="*/ 85 h 86"/>
                  <a:gd name="T14" fmla="*/ 104 w 124"/>
                  <a:gd name="T15" fmla="*/ 71 h 86"/>
                  <a:gd name="T16" fmla="*/ 122 w 124"/>
                  <a:gd name="T17" fmla="*/ 46 h 86"/>
                  <a:gd name="T18" fmla="*/ 97 w 124"/>
                  <a:gd name="T19" fmla="*/ 2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4" h="86">
                    <a:moveTo>
                      <a:pt x="97" y="28"/>
                    </a:moveTo>
                    <a:cubicBezTo>
                      <a:pt x="35" y="38"/>
                      <a:pt x="35" y="38"/>
                      <a:pt x="35" y="38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0" y="14"/>
                      <a:pt x="20" y="30"/>
                      <a:pt x="12" y="44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9" y="82"/>
                      <a:pt x="18" y="86"/>
                      <a:pt x="28" y="85"/>
                    </a:cubicBezTo>
                    <a:cubicBezTo>
                      <a:pt x="104" y="71"/>
                      <a:pt x="104" y="71"/>
                      <a:pt x="104" y="71"/>
                    </a:cubicBezTo>
                    <a:cubicBezTo>
                      <a:pt x="116" y="69"/>
                      <a:pt x="124" y="58"/>
                      <a:pt x="122" y="46"/>
                    </a:cubicBezTo>
                    <a:cubicBezTo>
                      <a:pt x="120" y="34"/>
                      <a:pt x="109" y="26"/>
                      <a:pt x="97" y="28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1" name="Freeform 29"/>
              <p:cNvSpPr>
                <a:spLocks/>
              </p:cNvSpPr>
              <p:nvPr/>
            </p:nvSpPr>
            <p:spPr bwMode="auto">
              <a:xfrm>
                <a:off x="1428750" y="2835275"/>
                <a:ext cx="592137" cy="736600"/>
              </a:xfrm>
              <a:custGeom>
                <a:avLst/>
                <a:gdLst>
                  <a:gd name="T0" fmla="*/ 203 w 219"/>
                  <a:gd name="T1" fmla="*/ 169 h 273"/>
                  <a:gd name="T2" fmla="*/ 176 w 219"/>
                  <a:gd name="T3" fmla="*/ 159 h 273"/>
                  <a:gd name="T4" fmla="*/ 165 w 219"/>
                  <a:gd name="T5" fmla="*/ 155 h 273"/>
                  <a:gd name="T6" fmla="*/ 203 w 219"/>
                  <a:gd name="T7" fmla="*/ 81 h 273"/>
                  <a:gd name="T8" fmla="*/ 187 w 219"/>
                  <a:gd name="T9" fmla="*/ 28 h 273"/>
                  <a:gd name="T10" fmla="*/ 182 w 219"/>
                  <a:gd name="T11" fmla="*/ 26 h 273"/>
                  <a:gd name="T12" fmla="*/ 177 w 219"/>
                  <a:gd name="T13" fmla="*/ 24 h 273"/>
                  <a:gd name="T14" fmla="*/ 109 w 219"/>
                  <a:gd name="T15" fmla="*/ 2 h 273"/>
                  <a:gd name="T16" fmla="*/ 91 w 219"/>
                  <a:gd name="T17" fmla="*/ 4 h 273"/>
                  <a:gd name="T18" fmla="*/ 14 w 219"/>
                  <a:gd name="T19" fmla="*/ 51 h 273"/>
                  <a:gd name="T20" fmla="*/ 6 w 219"/>
                  <a:gd name="T21" fmla="*/ 81 h 273"/>
                  <a:gd name="T22" fmla="*/ 29 w 219"/>
                  <a:gd name="T23" fmla="*/ 92 h 273"/>
                  <a:gd name="T24" fmla="*/ 36 w 219"/>
                  <a:gd name="T25" fmla="*/ 89 h 273"/>
                  <a:gd name="T26" fmla="*/ 105 w 219"/>
                  <a:gd name="T27" fmla="*/ 48 h 273"/>
                  <a:gd name="T28" fmla="*/ 128 w 219"/>
                  <a:gd name="T29" fmla="*/ 55 h 273"/>
                  <a:gd name="T30" fmla="*/ 92 w 219"/>
                  <a:gd name="T31" fmla="*/ 127 h 273"/>
                  <a:gd name="T32" fmla="*/ 107 w 219"/>
                  <a:gd name="T33" fmla="*/ 180 h 273"/>
                  <a:gd name="T34" fmla="*/ 110 w 219"/>
                  <a:gd name="T35" fmla="*/ 181 h 273"/>
                  <a:gd name="T36" fmla="*/ 109 w 219"/>
                  <a:gd name="T37" fmla="*/ 181 h 273"/>
                  <a:gd name="T38" fmla="*/ 141 w 219"/>
                  <a:gd name="T39" fmla="*/ 194 h 273"/>
                  <a:gd name="T40" fmla="*/ 154 w 219"/>
                  <a:gd name="T41" fmla="*/ 198 h 273"/>
                  <a:gd name="T42" fmla="*/ 115 w 219"/>
                  <a:gd name="T43" fmla="*/ 234 h 273"/>
                  <a:gd name="T44" fmla="*/ 114 w 219"/>
                  <a:gd name="T45" fmla="*/ 265 h 273"/>
                  <a:gd name="T46" fmla="*/ 134 w 219"/>
                  <a:gd name="T47" fmla="*/ 272 h 273"/>
                  <a:gd name="T48" fmla="*/ 146 w 219"/>
                  <a:gd name="T49" fmla="*/ 266 h 273"/>
                  <a:gd name="T50" fmla="*/ 210 w 219"/>
                  <a:gd name="T51" fmla="*/ 206 h 273"/>
                  <a:gd name="T52" fmla="*/ 217 w 219"/>
                  <a:gd name="T53" fmla="*/ 185 h 273"/>
                  <a:gd name="T54" fmla="*/ 203 w 219"/>
                  <a:gd name="T55" fmla="*/ 169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9" h="273">
                    <a:moveTo>
                      <a:pt x="203" y="169"/>
                    </a:moveTo>
                    <a:cubicBezTo>
                      <a:pt x="176" y="159"/>
                      <a:pt x="176" y="159"/>
                      <a:pt x="176" y="159"/>
                    </a:cubicBezTo>
                    <a:cubicBezTo>
                      <a:pt x="165" y="155"/>
                      <a:pt x="165" y="155"/>
                      <a:pt x="165" y="155"/>
                    </a:cubicBezTo>
                    <a:cubicBezTo>
                      <a:pt x="203" y="81"/>
                      <a:pt x="203" y="81"/>
                      <a:pt x="203" y="81"/>
                    </a:cubicBezTo>
                    <a:cubicBezTo>
                      <a:pt x="213" y="62"/>
                      <a:pt x="206" y="38"/>
                      <a:pt x="187" y="28"/>
                    </a:cubicBezTo>
                    <a:cubicBezTo>
                      <a:pt x="185" y="27"/>
                      <a:pt x="183" y="26"/>
                      <a:pt x="182" y="26"/>
                    </a:cubicBezTo>
                    <a:cubicBezTo>
                      <a:pt x="180" y="25"/>
                      <a:pt x="179" y="24"/>
                      <a:pt x="177" y="24"/>
                    </a:cubicBezTo>
                    <a:cubicBezTo>
                      <a:pt x="109" y="2"/>
                      <a:pt x="109" y="2"/>
                      <a:pt x="109" y="2"/>
                    </a:cubicBezTo>
                    <a:cubicBezTo>
                      <a:pt x="103" y="0"/>
                      <a:pt x="96" y="1"/>
                      <a:pt x="91" y="4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3" y="57"/>
                      <a:pt x="0" y="71"/>
                      <a:pt x="6" y="81"/>
                    </a:cubicBezTo>
                    <a:cubicBezTo>
                      <a:pt x="11" y="89"/>
                      <a:pt x="20" y="93"/>
                      <a:pt x="29" y="92"/>
                    </a:cubicBezTo>
                    <a:cubicBezTo>
                      <a:pt x="31" y="91"/>
                      <a:pt x="34" y="90"/>
                      <a:pt x="36" y="89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28" y="55"/>
                      <a:pt x="128" y="55"/>
                      <a:pt x="128" y="55"/>
                    </a:cubicBezTo>
                    <a:cubicBezTo>
                      <a:pt x="92" y="127"/>
                      <a:pt x="92" y="127"/>
                      <a:pt x="92" y="127"/>
                    </a:cubicBezTo>
                    <a:cubicBezTo>
                      <a:pt x="81" y="146"/>
                      <a:pt x="88" y="170"/>
                      <a:pt x="107" y="180"/>
                    </a:cubicBezTo>
                    <a:cubicBezTo>
                      <a:pt x="108" y="180"/>
                      <a:pt x="109" y="181"/>
                      <a:pt x="110" y="181"/>
                    </a:cubicBezTo>
                    <a:cubicBezTo>
                      <a:pt x="110" y="181"/>
                      <a:pt x="110" y="181"/>
                      <a:pt x="109" y="181"/>
                    </a:cubicBezTo>
                    <a:cubicBezTo>
                      <a:pt x="141" y="194"/>
                      <a:pt x="141" y="194"/>
                      <a:pt x="141" y="194"/>
                    </a:cubicBezTo>
                    <a:cubicBezTo>
                      <a:pt x="154" y="198"/>
                      <a:pt x="154" y="198"/>
                      <a:pt x="154" y="198"/>
                    </a:cubicBezTo>
                    <a:cubicBezTo>
                      <a:pt x="115" y="234"/>
                      <a:pt x="115" y="234"/>
                      <a:pt x="115" y="234"/>
                    </a:cubicBezTo>
                    <a:cubicBezTo>
                      <a:pt x="106" y="242"/>
                      <a:pt x="106" y="256"/>
                      <a:pt x="114" y="265"/>
                    </a:cubicBezTo>
                    <a:cubicBezTo>
                      <a:pt x="120" y="271"/>
                      <a:pt x="127" y="273"/>
                      <a:pt x="134" y="272"/>
                    </a:cubicBezTo>
                    <a:cubicBezTo>
                      <a:pt x="138" y="271"/>
                      <a:pt x="142" y="269"/>
                      <a:pt x="146" y="266"/>
                    </a:cubicBezTo>
                    <a:cubicBezTo>
                      <a:pt x="210" y="206"/>
                      <a:pt x="210" y="206"/>
                      <a:pt x="210" y="206"/>
                    </a:cubicBezTo>
                    <a:cubicBezTo>
                      <a:pt x="216" y="200"/>
                      <a:pt x="219" y="193"/>
                      <a:pt x="217" y="185"/>
                    </a:cubicBezTo>
                    <a:cubicBezTo>
                      <a:pt x="215" y="177"/>
                      <a:pt x="210" y="171"/>
                      <a:pt x="203" y="169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2" name="Freeform 30"/>
              <p:cNvSpPr>
                <a:spLocks/>
              </p:cNvSpPr>
              <p:nvPr/>
            </p:nvSpPr>
            <p:spPr bwMode="auto">
              <a:xfrm>
                <a:off x="1428750" y="3289300"/>
                <a:ext cx="315912" cy="376237"/>
              </a:xfrm>
              <a:custGeom>
                <a:avLst/>
                <a:gdLst>
                  <a:gd name="T0" fmla="*/ 82 w 117"/>
                  <a:gd name="T1" fmla="*/ 0 h 140"/>
                  <a:gd name="T2" fmla="*/ 7 w 117"/>
                  <a:gd name="T3" fmla="*/ 105 h 140"/>
                  <a:gd name="T4" fmla="*/ 12 w 117"/>
                  <a:gd name="T5" fmla="*/ 135 h 140"/>
                  <a:gd name="T6" fmla="*/ 29 w 117"/>
                  <a:gd name="T7" fmla="*/ 139 h 140"/>
                  <a:gd name="T8" fmla="*/ 43 w 117"/>
                  <a:gd name="T9" fmla="*/ 130 h 140"/>
                  <a:gd name="T10" fmla="*/ 117 w 117"/>
                  <a:gd name="T11" fmla="*/ 26 h 140"/>
                  <a:gd name="T12" fmla="*/ 102 w 117"/>
                  <a:gd name="T13" fmla="*/ 21 h 140"/>
                  <a:gd name="T14" fmla="*/ 82 w 117"/>
                  <a:gd name="T1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7" h="140">
                    <a:moveTo>
                      <a:pt x="82" y="0"/>
                    </a:moveTo>
                    <a:cubicBezTo>
                      <a:pt x="7" y="105"/>
                      <a:pt x="7" y="105"/>
                      <a:pt x="7" y="105"/>
                    </a:cubicBezTo>
                    <a:cubicBezTo>
                      <a:pt x="0" y="114"/>
                      <a:pt x="2" y="128"/>
                      <a:pt x="12" y="135"/>
                    </a:cubicBezTo>
                    <a:cubicBezTo>
                      <a:pt x="17" y="139"/>
                      <a:pt x="23" y="140"/>
                      <a:pt x="29" y="139"/>
                    </a:cubicBezTo>
                    <a:cubicBezTo>
                      <a:pt x="35" y="138"/>
                      <a:pt x="40" y="135"/>
                      <a:pt x="43" y="130"/>
                    </a:cubicBezTo>
                    <a:cubicBezTo>
                      <a:pt x="117" y="26"/>
                      <a:pt x="117" y="26"/>
                      <a:pt x="117" y="26"/>
                    </a:cubicBezTo>
                    <a:cubicBezTo>
                      <a:pt x="112" y="25"/>
                      <a:pt x="107" y="24"/>
                      <a:pt x="102" y="21"/>
                    </a:cubicBezTo>
                    <a:cubicBezTo>
                      <a:pt x="93" y="16"/>
                      <a:pt x="86" y="9"/>
                      <a:pt x="82" y="0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A969CED-E27A-4D8A-6575-73E318C8C00C}"/>
                </a:ext>
              </a:extLst>
            </p:cNvPr>
            <p:cNvGrpSpPr/>
            <p:nvPr/>
          </p:nvGrpSpPr>
          <p:grpSpPr>
            <a:xfrm>
              <a:off x="1385890" y="4058754"/>
              <a:ext cx="928687" cy="2116622"/>
              <a:chOff x="1385890" y="4058754"/>
              <a:chExt cx="928687" cy="2116622"/>
            </a:xfrm>
          </p:grpSpPr>
          <p:sp>
            <p:nvSpPr>
              <p:cNvPr id="34" name="Rectangle 5"/>
              <p:cNvSpPr>
                <a:spLocks noChangeArrowheads="1"/>
              </p:cNvSpPr>
              <p:nvPr/>
            </p:nvSpPr>
            <p:spPr bwMode="auto">
              <a:xfrm>
                <a:off x="1385890" y="4058754"/>
                <a:ext cx="928687" cy="1851273"/>
              </a:xfrm>
              <a:prstGeom prst="rect">
                <a:avLst/>
              </a:prstGeom>
              <a:gradFill>
                <a:gsLst>
                  <a:gs pos="0">
                    <a:srgbClr val="2C344B"/>
                  </a:gs>
                  <a:gs pos="100000">
                    <a:srgbClr val="21273E"/>
                  </a:gs>
                </a:gsLst>
              </a:gradFill>
              <a:ln w="2857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4CDD85-2337-8CF1-DFD9-20741BEB3E26}"/>
                  </a:ext>
                </a:extLst>
              </p:cNvPr>
              <p:cNvGrpSpPr/>
              <p:nvPr/>
            </p:nvGrpSpPr>
            <p:grpSpPr>
              <a:xfrm>
                <a:off x="1547814" y="5549901"/>
                <a:ext cx="627063" cy="625475"/>
                <a:chOff x="1547814" y="5549901"/>
                <a:chExt cx="627063" cy="625475"/>
              </a:xfrm>
            </p:grpSpPr>
            <p:sp>
              <p:nvSpPr>
                <p:cNvPr id="38" name="Oval 9"/>
                <p:cNvSpPr>
                  <a:spLocks noChangeArrowheads="1"/>
                </p:cNvSpPr>
                <p:nvPr/>
              </p:nvSpPr>
              <p:spPr bwMode="auto">
                <a:xfrm>
                  <a:off x="1547814" y="5549901"/>
                  <a:ext cx="627063" cy="625475"/>
                </a:xfrm>
                <a:prstGeom prst="ellipse">
                  <a:avLst/>
                </a:prstGeom>
                <a:gradFill>
                  <a:gsLst>
                    <a:gs pos="0">
                      <a:srgbClr val="FFFFFF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5000000" scaled="0"/>
                </a:gradFill>
                <a:ln w="2540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  <a:effectLst>
                  <a:outerShdw blurRad="63500" sx="103000" sy="103000" algn="ctr" rotWithShape="0">
                    <a:prstClr val="black">
                      <a:alpha val="11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dirty="0">
                    <a:solidFill>
                      <a:prstClr val="white"/>
                    </a:solidFill>
                    <a:cs typeface="+mn-ea"/>
                    <a:sym typeface="+mn-lt"/>
                  </a:endParaRPr>
                </a:p>
              </p:txBody>
            </p:sp>
            <p:grpSp>
              <p:nvGrpSpPr>
                <p:cNvPr id="39" name="组合 38"/>
                <p:cNvGrpSpPr/>
                <p:nvPr/>
              </p:nvGrpSpPr>
              <p:grpSpPr>
                <a:xfrm>
                  <a:off x="1725614" y="5727701"/>
                  <a:ext cx="268287" cy="269875"/>
                  <a:chOff x="1725613" y="5727700"/>
                  <a:chExt cx="268287" cy="269875"/>
                </a:xfrm>
                <a:gradFill>
                  <a:gsLst>
                    <a:gs pos="0">
                      <a:srgbClr val="2C344B"/>
                    </a:gs>
                    <a:gs pos="100000">
                      <a:srgbClr val="21273E"/>
                    </a:gs>
                  </a:gsLst>
                  <a:lin ang="0" scaled="0"/>
                </a:gradFill>
                <a:effectLst/>
              </p:grpSpPr>
              <p:sp>
                <p:nvSpPr>
                  <p:cNvPr id="40" name="Freeform 10"/>
                  <p:cNvSpPr>
                    <a:spLocks/>
                  </p:cNvSpPr>
                  <p:nvPr/>
                </p:nvSpPr>
                <p:spPr bwMode="auto">
                  <a:xfrm>
                    <a:off x="1766888" y="5757863"/>
                    <a:ext cx="31750" cy="31750"/>
                  </a:xfrm>
                  <a:custGeom>
                    <a:avLst/>
                    <a:gdLst>
                      <a:gd name="T0" fmla="*/ 10 w 12"/>
                      <a:gd name="T1" fmla="*/ 6 h 12"/>
                      <a:gd name="T2" fmla="*/ 6 w 12"/>
                      <a:gd name="T3" fmla="*/ 2 h 12"/>
                      <a:gd name="T4" fmla="*/ 2 w 12"/>
                      <a:gd name="T5" fmla="*/ 2 h 12"/>
                      <a:gd name="T6" fmla="*/ 2 w 12"/>
                      <a:gd name="T7" fmla="*/ 6 h 12"/>
                      <a:gd name="T8" fmla="*/ 6 w 12"/>
                      <a:gd name="T9" fmla="*/ 10 h 12"/>
                      <a:gd name="T10" fmla="*/ 10 w 12"/>
                      <a:gd name="T11" fmla="*/ 10 h 12"/>
                      <a:gd name="T12" fmla="*/ 10 w 12"/>
                      <a:gd name="T13" fmla="*/ 6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2" h="12">
                        <a:moveTo>
                          <a:pt x="10" y="6"/>
                        </a:moveTo>
                        <a:cubicBezTo>
                          <a:pt x="6" y="2"/>
                          <a:pt x="6" y="2"/>
                          <a:pt x="6" y="2"/>
                        </a:cubicBezTo>
                        <a:cubicBezTo>
                          <a:pt x="5" y="0"/>
                          <a:pt x="3" y="0"/>
                          <a:pt x="2" y="2"/>
                        </a:cubicBezTo>
                        <a:cubicBezTo>
                          <a:pt x="0" y="3"/>
                          <a:pt x="0" y="5"/>
                          <a:pt x="2" y="6"/>
                        </a:cubicBezTo>
                        <a:cubicBezTo>
                          <a:pt x="6" y="10"/>
                          <a:pt x="6" y="10"/>
                          <a:pt x="6" y="10"/>
                        </a:cubicBezTo>
                        <a:cubicBezTo>
                          <a:pt x="7" y="12"/>
                          <a:pt x="9" y="12"/>
                          <a:pt x="10" y="10"/>
                        </a:cubicBezTo>
                        <a:cubicBezTo>
                          <a:pt x="12" y="9"/>
                          <a:pt x="12" y="7"/>
                          <a:pt x="10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 dirty="0">
                      <a:solidFill>
                        <a:prstClr val="black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1" name="Freeform 11"/>
                  <p:cNvSpPr>
                    <a:spLocks/>
                  </p:cNvSpPr>
                  <p:nvPr/>
                </p:nvSpPr>
                <p:spPr bwMode="auto">
                  <a:xfrm>
                    <a:off x="1725613" y="5846763"/>
                    <a:ext cx="33337" cy="15875"/>
                  </a:xfrm>
                  <a:custGeom>
                    <a:avLst/>
                    <a:gdLst>
                      <a:gd name="T0" fmla="*/ 9 w 12"/>
                      <a:gd name="T1" fmla="*/ 0 h 6"/>
                      <a:gd name="T2" fmla="*/ 3 w 12"/>
                      <a:gd name="T3" fmla="*/ 0 h 6"/>
                      <a:gd name="T4" fmla="*/ 0 w 12"/>
                      <a:gd name="T5" fmla="*/ 3 h 6"/>
                      <a:gd name="T6" fmla="*/ 3 w 12"/>
                      <a:gd name="T7" fmla="*/ 6 h 6"/>
                      <a:gd name="T8" fmla="*/ 9 w 12"/>
                      <a:gd name="T9" fmla="*/ 6 h 6"/>
                      <a:gd name="T10" fmla="*/ 12 w 12"/>
                      <a:gd name="T11" fmla="*/ 3 h 6"/>
                      <a:gd name="T12" fmla="*/ 9 w 12"/>
                      <a:gd name="T1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2" h="6">
                        <a:moveTo>
                          <a:pt x="9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1" y="0"/>
                          <a:pt x="0" y="1"/>
                          <a:pt x="0" y="3"/>
                        </a:cubicBezTo>
                        <a:cubicBezTo>
                          <a:pt x="0" y="5"/>
                          <a:pt x="1" y="6"/>
                          <a:pt x="3" y="6"/>
                        </a:cubicBezTo>
                        <a:cubicBezTo>
                          <a:pt x="9" y="6"/>
                          <a:pt x="9" y="6"/>
                          <a:pt x="9" y="6"/>
                        </a:cubicBezTo>
                        <a:cubicBezTo>
                          <a:pt x="11" y="6"/>
                          <a:pt x="12" y="5"/>
                          <a:pt x="12" y="3"/>
                        </a:cubicBezTo>
                        <a:cubicBezTo>
                          <a:pt x="12" y="1"/>
                          <a:pt x="11" y="0"/>
                          <a:pt x="9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 dirty="0">
                      <a:solidFill>
                        <a:prstClr val="black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2" name="Freeform 12"/>
                  <p:cNvSpPr>
                    <a:spLocks/>
                  </p:cNvSpPr>
                  <p:nvPr/>
                </p:nvSpPr>
                <p:spPr bwMode="auto">
                  <a:xfrm>
                    <a:off x="1960563" y="5862638"/>
                    <a:ext cx="33337" cy="15875"/>
                  </a:xfrm>
                  <a:custGeom>
                    <a:avLst/>
                    <a:gdLst>
                      <a:gd name="T0" fmla="*/ 9 w 12"/>
                      <a:gd name="T1" fmla="*/ 0 h 6"/>
                      <a:gd name="T2" fmla="*/ 3 w 12"/>
                      <a:gd name="T3" fmla="*/ 0 h 6"/>
                      <a:gd name="T4" fmla="*/ 0 w 12"/>
                      <a:gd name="T5" fmla="*/ 3 h 6"/>
                      <a:gd name="T6" fmla="*/ 3 w 12"/>
                      <a:gd name="T7" fmla="*/ 6 h 6"/>
                      <a:gd name="T8" fmla="*/ 9 w 12"/>
                      <a:gd name="T9" fmla="*/ 6 h 6"/>
                      <a:gd name="T10" fmla="*/ 12 w 12"/>
                      <a:gd name="T11" fmla="*/ 3 h 6"/>
                      <a:gd name="T12" fmla="*/ 9 w 12"/>
                      <a:gd name="T1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2" h="6">
                        <a:moveTo>
                          <a:pt x="9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1" y="0"/>
                          <a:pt x="0" y="1"/>
                          <a:pt x="0" y="3"/>
                        </a:cubicBezTo>
                        <a:cubicBezTo>
                          <a:pt x="0" y="5"/>
                          <a:pt x="1" y="6"/>
                          <a:pt x="3" y="6"/>
                        </a:cubicBezTo>
                        <a:cubicBezTo>
                          <a:pt x="9" y="6"/>
                          <a:pt x="9" y="6"/>
                          <a:pt x="9" y="6"/>
                        </a:cubicBezTo>
                        <a:cubicBezTo>
                          <a:pt x="11" y="6"/>
                          <a:pt x="12" y="5"/>
                          <a:pt x="12" y="3"/>
                        </a:cubicBezTo>
                        <a:cubicBezTo>
                          <a:pt x="12" y="1"/>
                          <a:pt x="11" y="0"/>
                          <a:pt x="9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 dirty="0">
                      <a:solidFill>
                        <a:prstClr val="black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3" name="Freeform 13"/>
                  <p:cNvSpPr>
                    <a:spLocks/>
                  </p:cNvSpPr>
                  <p:nvPr/>
                </p:nvSpPr>
                <p:spPr bwMode="auto">
                  <a:xfrm>
                    <a:off x="1933575" y="5770563"/>
                    <a:ext cx="30162" cy="30162"/>
                  </a:xfrm>
                  <a:custGeom>
                    <a:avLst/>
                    <a:gdLst>
                      <a:gd name="T0" fmla="*/ 10 w 11"/>
                      <a:gd name="T1" fmla="*/ 1 h 11"/>
                      <a:gd name="T2" fmla="*/ 5 w 11"/>
                      <a:gd name="T3" fmla="*/ 1 h 11"/>
                      <a:gd name="T4" fmla="*/ 1 w 11"/>
                      <a:gd name="T5" fmla="*/ 5 h 11"/>
                      <a:gd name="T6" fmla="*/ 1 w 11"/>
                      <a:gd name="T7" fmla="*/ 10 h 11"/>
                      <a:gd name="T8" fmla="*/ 5 w 11"/>
                      <a:gd name="T9" fmla="*/ 10 h 11"/>
                      <a:gd name="T10" fmla="*/ 10 w 11"/>
                      <a:gd name="T11" fmla="*/ 5 h 11"/>
                      <a:gd name="T12" fmla="*/ 10 w 11"/>
                      <a:gd name="T13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1" h="11">
                        <a:moveTo>
                          <a:pt x="10" y="1"/>
                        </a:moveTo>
                        <a:cubicBezTo>
                          <a:pt x="9" y="0"/>
                          <a:pt x="7" y="0"/>
                          <a:pt x="5" y="1"/>
                        </a:cubicBezTo>
                        <a:cubicBezTo>
                          <a:pt x="1" y="5"/>
                          <a:pt x="1" y="5"/>
                          <a:pt x="1" y="5"/>
                        </a:cubicBezTo>
                        <a:cubicBezTo>
                          <a:pt x="0" y="7"/>
                          <a:pt x="0" y="9"/>
                          <a:pt x="1" y="10"/>
                        </a:cubicBezTo>
                        <a:cubicBezTo>
                          <a:pt x="2" y="11"/>
                          <a:pt x="4" y="11"/>
                          <a:pt x="5" y="10"/>
                        </a:cubicBezTo>
                        <a:cubicBezTo>
                          <a:pt x="10" y="5"/>
                          <a:pt x="10" y="5"/>
                          <a:pt x="10" y="5"/>
                        </a:cubicBezTo>
                        <a:cubicBezTo>
                          <a:pt x="11" y="4"/>
                          <a:pt x="11" y="2"/>
                          <a:pt x="1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 dirty="0">
                      <a:solidFill>
                        <a:prstClr val="black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4" name="Freeform 14"/>
                  <p:cNvSpPr>
                    <a:spLocks/>
                  </p:cNvSpPr>
                  <p:nvPr/>
                </p:nvSpPr>
                <p:spPr bwMode="auto">
                  <a:xfrm>
                    <a:off x="1860550" y="5727700"/>
                    <a:ext cx="17462" cy="34925"/>
                  </a:xfrm>
                  <a:custGeom>
                    <a:avLst/>
                    <a:gdLst>
                      <a:gd name="T0" fmla="*/ 3 w 6"/>
                      <a:gd name="T1" fmla="*/ 13 h 13"/>
                      <a:gd name="T2" fmla="*/ 5 w 6"/>
                      <a:gd name="T3" fmla="*/ 12 h 13"/>
                      <a:gd name="T4" fmla="*/ 6 w 6"/>
                      <a:gd name="T5" fmla="*/ 10 h 13"/>
                      <a:gd name="T6" fmla="*/ 6 w 6"/>
                      <a:gd name="T7" fmla="*/ 3 h 13"/>
                      <a:gd name="T8" fmla="*/ 3 w 6"/>
                      <a:gd name="T9" fmla="*/ 0 h 13"/>
                      <a:gd name="T10" fmla="*/ 0 w 6"/>
                      <a:gd name="T11" fmla="*/ 2 h 13"/>
                      <a:gd name="T12" fmla="*/ 0 w 6"/>
                      <a:gd name="T13" fmla="*/ 3 h 13"/>
                      <a:gd name="T14" fmla="*/ 0 w 6"/>
                      <a:gd name="T15" fmla="*/ 10 h 13"/>
                      <a:gd name="T16" fmla="*/ 3 w 6"/>
                      <a:gd name="T17" fmla="*/ 13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13">
                        <a:moveTo>
                          <a:pt x="3" y="13"/>
                        </a:moveTo>
                        <a:cubicBezTo>
                          <a:pt x="3" y="13"/>
                          <a:pt x="4" y="12"/>
                          <a:pt x="5" y="12"/>
                        </a:cubicBezTo>
                        <a:cubicBezTo>
                          <a:pt x="5" y="11"/>
                          <a:pt x="6" y="11"/>
                          <a:pt x="6" y="10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6" y="2"/>
                          <a:pt x="4" y="0"/>
                          <a:pt x="3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0" y="11"/>
                          <a:pt x="1" y="13"/>
                          <a:pt x="3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 dirty="0">
                      <a:solidFill>
                        <a:prstClr val="black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5" name="Freeform 15"/>
                  <p:cNvSpPr>
                    <a:spLocks/>
                  </p:cNvSpPr>
                  <p:nvPr/>
                </p:nvSpPr>
                <p:spPr bwMode="auto">
                  <a:xfrm>
                    <a:off x="1793875" y="5794375"/>
                    <a:ext cx="131762" cy="152400"/>
                  </a:xfrm>
                  <a:custGeom>
                    <a:avLst/>
                    <a:gdLst>
                      <a:gd name="T0" fmla="*/ 25 w 49"/>
                      <a:gd name="T1" fmla="*/ 0 h 56"/>
                      <a:gd name="T2" fmla="*/ 0 w 49"/>
                      <a:gd name="T3" fmla="*/ 25 h 56"/>
                      <a:gd name="T4" fmla="*/ 12 w 49"/>
                      <a:gd name="T5" fmla="*/ 46 h 56"/>
                      <a:gd name="T6" fmla="*/ 12 w 49"/>
                      <a:gd name="T7" fmla="*/ 56 h 56"/>
                      <a:gd name="T8" fmla="*/ 37 w 49"/>
                      <a:gd name="T9" fmla="*/ 56 h 56"/>
                      <a:gd name="T10" fmla="*/ 37 w 49"/>
                      <a:gd name="T11" fmla="*/ 46 h 56"/>
                      <a:gd name="T12" fmla="*/ 49 w 49"/>
                      <a:gd name="T13" fmla="*/ 25 h 56"/>
                      <a:gd name="T14" fmla="*/ 25 w 49"/>
                      <a:gd name="T15" fmla="*/ 0 h 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9" h="56">
                        <a:moveTo>
                          <a:pt x="25" y="0"/>
                        </a:move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34"/>
                          <a:pt x="5" y="42"/>
                          <a:pt x="12" y="46"/>
                        </a:cubicBezTo>
                        <a:cubicBezTo>
                          <a:pt x="12" y="56"/>
                          <a:pt x="12" y="56"/>
                          <a:pt x="12" y="56"/>
                        </a:cubicBezTo>
                        <a:cubicBezTo>
                          <a:pt x="37" y="56"/>
                          <a:pt x="37" y="56"/>
                          <a:pt x="37" y="56"/>
                        </a:cubicBezTo>
                        <a:cubicBezTo>
                          <a:pt x="37" y="46"/>
                          <a:pt x="37" y="46"/>
                          <a:pt x="37" y="46"/>
                        </a:cubicBezTo>
                        <a:cubicBezTo>
                          <a:pt x="44" y="42"/>
                          <a:pt x="49" y="34"/>
                          <a:pt x="49" y="25"/>
                        </a:cubicBezTo>
                        <a:cubicBezTo>
                          <a:pt x="49" y="11"/>
                          <a:pt x="38" y="0"/>
                          <a:pt x="2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 dirty="0">
                      <a:solidFill>
                        <a:prstClr val="black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6" name="Freeform 16"/>
                  <p:cNvSpPr>
                    <a:spLocks/>
                  </p:cNvSpPr>
                  <p:nvPr/>
                </p:nvSpPr>
                <p:spPr bwMode="auto">
                  <a:xfrm>
                    <a:off x="1825625" y="5962650"/>
                    <a:ext cx="68262" cy="34925"/>
                  </a:xfrm>
                  <a:custGeom>
                    <a:avLst/>
                    <a:gdLst>
                      <a:gd name="T0" fmla="*/ 0 w 25"/>
                      <a:gd name="T1" fmla="*/ 6 h 13"/>
                      <a:gd name="T2" fmla="*/ 7 w 25"/>
                      <a:gd name="T3" fmla="*/ 6 h 13"/>
                      <a:gd name="T4" fmla="*/ 6 w 25"/>
                      <a:gd name="T5" fmla="*/ 7 h 13"/>
                      <a:gd name="T6" fmla="*/ 13 w 25"/>
                      <a:gd name="T7" fmla="*/ 13 h 13"/>
                      <a:gd name="T8" fmla="*/ 19 w 25"/>
                      <a:gd name="T9" fmla="*/ 7 h 13"/>
                      <a:gd name="T10" fmla="*/ 19 w 25"/>
                      <a:gd name="T11" fmla="*/ 6 h 13"/>
                      <a:gd name="T12" fmla="*/ 25 w 25"/>
                      <a:gd name="T13" fmla="*/ 6 h 13"/>
                      <a:gd name="T14" fmla="*/ 25 w 25"/>
                      <a:gd name="T15" fmla="*/ 0 h 13"/>
                      <a:gd name="T16" fmla="*/ 0 w 25"/>
                      <a:gd name="T17" fmla="*/ 0 h 13"/>
                      <a:gd name="T18" fmla="*/ 0 w 25"/>
                      <a:gd name="T19" fmla="*/ 6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" h="13">
                        <a:moveTo>
                          <a:pt x="0" y="6"/>
                        </a:move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10"/>
                          <a:pt x="9" y="13"/>
                          <a:pt x="13" y="13"/>
                        </a:cubicBezTo>
                        <a:cubicBezTo>
                          <a:pt x="16" y="13"/>
                          <a:pt x="19" y="10"/>
                          <a:pt x="19" y="7"/>
                        </a:cubicBezTo>
                        <a:cubicBezTo>
                          <a:pt x="19" y="6"/>
                          <a:pt x="19" y="6"/>
                          <a:pt x="19" y="6"/>
                        </a:cubicBezTo>
                        <a:cubicBezTo>
                          <a:pt x="25" y="6"/>
                          <a:pt x="25" y="6"/>
                          <a:pt x="25" y="6"/>
                        </a:cubicBezTo>
                        <a:cubicBezTo>
                          <a:pt x="25" y="0"/>
                          <a:pt x="25" y="0"/>
                          <a:pt x="25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lnTo>
                          <a:pt x="0" y="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 dirty="0">
                      <a:solidFill>
                        <a:prstClr val="black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</p:grpSp>
        </p:grpSp>
      </p:grpSp>
      <p:sp>
        <p:nvSpPr>
          <p:cNvPr id="76" name="PA_文本框 1">
            <a:extLst>
              <a:ext uri="{FF2B5EF4-FFF2-40B4-BE49-F238E27FC236}">
                <a16:creationId xmlns:a16="http://schemas.microsoft.com/office/drawing/2014/main" id="{BA0F9515-D5AE-4BED-A481-29A81D6010F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96269" y="1244973"/>
            <a:ext cx="6693448" cy="1194943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171450" indent="-171450">
              <a:lnSpc>
                <a:spcPts val="2300"/>
              </a:lnSpc>
              <a:buFont typeface="Wingdings" panose="05000000000000000000" pitchFamily="2" charset="2"/>
              <a:buChar char="v"/>
            </a:pPr>
            <a:r>
              <a:rPr lang="en-US" altLang="zh-CN" sz="1400" b="1" dirty="0">
                <a:solidFill>
                  <a:srgbClr val="2C344B"/>
                </a:solidFill>
                <a:cs typeface="+mn-ea"/>
                <a:sym typeface="+mn-lt"/>
              </a:rPr>
              <a:t>the model was deployed using Streamlit, an open-source Python library for creating web applications or deploying it on edge devices for real-time face mask detection. </a:t>
            </a:r>
          </a:p>
          <a:p>
            <a:pPr marL="171450" indent="-171450">
              <a:lnSpc>
                <a:spcPts val="2300"/>
              </a:lnSpc>
              <a:buFont typeface="Wingdings" panose="05000000000000000000" pitchFamily="2" charset="2"/>
              <a:buChar char="v"/>
            </a:pPr>
            <a:r>
              <a:rPr lang="en-US" altLang="zh-CN" sz="1400" b="1" dirty="0">
                <a:solidFill>
                  <a:srgbClr val="2C344B"/>
                </a:solidFill>
                <a:cs typeface="+mn-ea"/>
                <a:sym typeface="+mn-lt"/>
              </a:rPr>
              <a:t>The deployment on streamlit process involved the following steps:</a:t>
            </a: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A65BF991-CF59-588D-AA6A-67AC83A75823}"/>
              </a:ext>
            </a:extLst>
          </p:cNvPr>
          <p:cNvGrpSpPr/>
          <p:nvPr/>
        </p:nvGrpSpPr>
        <p:grpSpPr>
          <a:xfrm>
            <a:off x="7204137" y="885580"/>
            <a:ext cx="4785731" cy="688368"/>
            <a:chOff x="7193726" y="2786247"/>
            <a:chExt cx="4599475" cy="688368"/>
          </a:xfrm>
        </p:grpSpPr>
        <p:sp>
          <p:nvSpPr>
            <p:cNvPr id="19" name="矩形 18"/>
            <p:cNvSpPr/>
            <p:nvPr/>
          </p:nvSpPr>
          <p:spPr>
            <a:xfrm>
              <a:off x="8338135" y="2918693"/>
              <a:ext cx="345506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Saving the trained model as a .h5 file</a:t>
              </a:r>
            </a:p>
          </p:txBody>
        </p: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A43061E7-6B6D-9D04-9890-1E64737FD35E}"/>
                </a:ext>
              </a:extLst>
            </p:cNvPr>
            <p:cNvGrpSpPr/>
            <p:nvPr/>
          </p:nvGrpSpPr>
          <p:grpSpPr>
            <a:xfrm>
              <a:off x="7193726" y="2786247"/>
              <a:ext cx="897143" cy="688368"/>
              <a:chOff x="7193726" y="2786247"/>
              <a:chExt cx="897143" cy="688368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7278531" y="2786247"/>
                <a:ext cx="688368" cy="688368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>
                      <a:lumMod val="95000"/>
                    </a:schemeClr>
                  </a:gs>
                </a:gsLst>
                <a:lin ang="15000000" scaled="0"/>
              </a:gradFill>
              <a:ln w="25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</a:ln>
              <a:effectLst>
                <a:outerShdw blurRad="63500" sx="103000" sy="103000" algn="ctr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rgbClr val="2C344B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7193726" y="2897848"/>
                <a:ext cx="897143" cy="400110"/>
              </a:xfrm>
              <a:prstGeom prst="rect">
                <a:avLst/>
              </a:prstGeom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rgbClr val="2C344B"/>
                    </a:solidFill>
                    <a:cs typeface="+mn-ea"/>
                    <a:sym typeface="+mn-lt"/>
                  </a:rPr>
                  <a:t>01</a:t>
                </a:r>
                <a:endParaRPr lang="zh-CN" altLang="en-US" sz="2000" b="1" dirty="0">
                  <a:solidFill>
                    <a:srgbClr val="2C344B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AAE188D0-547C-2676-73EE-D7A5CEE85F18}"/>
              </a:ext>
            </a:extLst>
          </p:cNvPr>
          <p:cNvGrpSpPr/>
          <p:nvPr/>
        </p:nvGrpSpPr>
        <p:grpSpPr>
          <a:xfrm>
            <a:off x="7204137" y="1712097"/>
            <a:ext cx="4805677" cy="688368"/>
            <a:chOff x="7193726" y="2786247"/>
            <a:chExt cx="4618644" cy="688368"/>
          </a:xfrm>
        </p:grpSpPr>
        <p:sp>
          <p:nvSpPr>
            <p:cNvPr id="174" name="矩形 18">
              <a:extLst>
                <a:ext uri="{FF2B5EF4-FFF2-40B4-BE49-F238E27FC236}">
                  <a16:creationId xmlns:a16="http://schemas.microsoft.com/office/drawing/2014/main" id="{5F7BD55D-60D0-3581-6AD1-3B71F23C7C25}"/>
                </a:ext>
              </a:extLst>
            </p:cNvPr>
            <p:cNvSpPr/>
            <p:nvPr/>
          </p:nvSpPr>
          <p:spPr>
            <a:xfrm>
              <a:off x="8338135" y="2946260"/>
              <a:ext cx="347423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Creating a Python script for the web application using Streamlit</a:t>
              </a:r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13D5551E-C840-7479-6C6C-17497479FFDC}"/>
                </a:ext>
              </a:extLst>
            </p:cNvPr>
            <p:cNvGrpSpPr/>
            <p:nvPr/>
          </p:nvGrpSpPr>
          <p:grpSpPr>
            <a:xfrm>
              <a:off x="7193726" y="2786247"/>
              <a:ext cx="897143" cy="688368"/>
              <a:chOff x="7193726" y="2786247"/>
              <a:chExt cx="897143" cy="688368"/>
            </a:xfrm>
          </p:grpSpPr>
          <p:sp>
            <p:nvSpPr>
              <p:cNvPr id="176" name="椭圆 30">
                <a:extLst>
                  <a:ext uri="{FF2B5EF4-FFF2-40B4-BE49-F238E27FC236}">
                    <a16:creationId xmlns:a16="http://schemas.microsoft.com/office/drawing/2014/main" id="{BB7995F1-9C2C-CAF4-62BA-51D854ECB0B5}"/>
                  </a:ext>
                </a:extLst>
              </p:cNvPr>
              <p:cNvSpPr/>
              <p:nvPr/>
            </p:nvSpPr>
            <p:spPr>
              <a:xfrm>
                <a:off x="7278531" y="2786247"/>
                <a:ext cx="688368" cy="688368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>
                      <a:lumMod val="95000"/>
                    </a:schemeClr>
                  </a:gs>
                </a:gsLst>
                <a:lin ang="15000000" scaled="0"/>
              </a:gradFill>
              <a:ln w="25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</a:ln>
              <a:effectLst>
                <a:outerShdw blurRad="63500" sx="103000" sy="103000" algn="ctr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rgbClr val="2C344B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7" name="矩形 68">
                <a:extLst>
                  <a:ext uri="{FF2B5EF4-FFF2-40B4-BE49-F238E27FC236}">
                    <a16:creationId xmlns:a16="http://schemas.microsoft.com/office/drawing/2014/main" id="{8696C94F-D897-5FDC-BEC5-9C5487C6CAA4}"/>
                  </a:ext>
                </a:extLst>
              </p:cNvPr>
              <p:cNvSpPr/>
              <p:nvPr/>
            </p:nvSpPr>
            <p:spPr>
              <a:xfrm>
                <a:off x="7193726" y="2894308"/>
                <a:ext cx="897143" cy="400110"/>
              </a:xfrm>
              <a:prstGeom prst="rect">
                <a:avLst/>
              </a:prstGeom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rgbClr val="2C344B"/>
                    </a:solidFill>
                    <a:cs typeface="+mn-ea"/>
                    <a:sym typeface="+mn-lt"/>
                  </a:rPr>
                  <a:t>02</a:t>
                </a:r>
                <a:endParaRPr lang="zh-CN" altLang="en-US" sz="2000" b="1" dirty="0">
                  <a:solidFill>
                    <a:srgbClr val="2C344B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86FA0D3D-1BF4-5B38-1500-E680D8E9507C}"/>
              </a:ext>
            </a:extLst>
          </p:cNvPr>
          <p:cNvGrpSpPr/>
          <p:nvPr/>
        </p:nvGrpSpPr>
        <p:grpSpPr>
          <a:xfrm>
            <a:off x="7204137" y="2573727"/>
            <a:ext cx="4805677" cy="688368"/>
            <a:chOff x="7193726" y="2786247"/>
            <a:chExt cx="4618644" cy="688368"/>
          </a:xfrm>
        </p:grpSpPr>
        <p:sp>
          <p:nvSpPr>
            <p:cNvPr id="199" name="矩形 18">
              <a:extLst>
                <a:ext uri="{FF2B5EF4-FFF2-40B4-BE49-F238E27FC236}">
                  <a16:creationId xmlns:a16="http://schemas.microsoft.com/office/drawing/2014/main" id="{DC6BEF64-1F8A-3AEB-3C04-9788FAFCDE2A}"/>
                </a:ext>
              </a:extLst>
            </p:cNvPr>
            <p:cNvSpPr/>
            <p:nvPr/>
          </p:nvSpPr>
          <p:spPr>
            <a:xfrm>
              <a:off x="8357306" y="2912907"/>
              <a:ext cx="345506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Loading the saved model into the web application</a:t>
              </a:r>
            </a:p>
          </p:txBody>
        </p: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25710F75-D5F2-9BCE-A2A4-F395FEA1715E}"/>
                </a:ext>
              </a:extLst>
            </p:cNvPr>
            <p:cNvGrpSpPr/>
            <p:nvPr/>
          </p:nvGrpSpPr>
          <p:grpSpPr>
            <a:xfrm>
              <a:off x="7193726" y="2786247"/>
              <a:ext cx="897143" cy="688368"/>
              <a:chOff x="7193726" y="2786247"/>
              <a:chExt cx="897143" cy="688368"/>
            </a:xfrm>
          </p:grpSpPr>
          <p:sp>
            <p:nvSpPr>
              <p:cNvPr id="201" name="椭圆 30">
                <a:extLst>
                  <a:ext uri="{FF2B5EF4-FFF2-40B4-BE49-F238E27FC236}">
                    <a16:creationId xmlns:a16="http://schemas.microsoft.com/office/drawing/2014/main" id="{F37F8047-3425-4CD3-3F78-8525024FA70E}"/>
                  </a:ext>
                </a:extLst>
              </p:cNvPr>
              <p:cNvSpPr/>
              <p:nvPr/>
            </p:nvSpPr>
            <p:spPr>
              <a:xfrm>
                <a:off x="7278531" y="2786247"/>
                <a:ext cx="688368" cy="688368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>
                      <a:lumMod val="95000"/>
                    </a:schemeClr>
                  </a:gs>
                </a:gsLst>
                <a:lin ang="15000000" scaled="0"/>
              </a:gradFill>
              <a:ln w="25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</a:ln>
              <a:effectLst>
                <a:outerShdw blurRad="63500" sx="103000" sy="103000" algn="ctr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rgbClr val="2C344B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2" name="矩形 68">
                <a:extLst>
                  <a:ext uri="{FF2B5EF4-FFF2-40B4-BE49-F238E27FC236}">
                    <a16:creationId xmlns:a16="http://schemas.microsoft.com/office/drawing/2014/main" id="{B827FFAB-B102-3E24-2711-FC60804E6B5A}"/>
                  </a:ext>
                </a:extLst>
              </p:cNvPr>
              <p:cNvSpPr/>
              <p:nvPr/>
            </p:nvSpPr>
            <p:spPr>
              <a:xfrm>
                <a:off x="7193726" y="2894308"/>
                <a:ext cx="897143" cy="400110"/>
              </a:xfrm>
              <a:prstGeom prst="rect">
                <a:avLst/>
              </a:prstGeom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rgbClr val="2C344B"/>
                    </a:solidFill>
                    <a:cs typeface="+mn-ea"/>
                    <a:sym typeface="+mn-lt"/>
                  </a:rPr>
                  <a:t>03</a:t>
                </a:r>
                <a:endParaRPr lang="zh-CN" altLang="en-US" sz="2000" b="1" dirty="0">
                  <a:solidFill>
                    <a:srgbClr val="2C344B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6C7A0D97-93EC-4B83-FB9F-BC7E49B7B36C}"/>
              </a:ext>
            </a:extLst>
          </p:cNvPr>
          <p:cNvGrpSpPr/>
          <p:nvPr/>
        </p:nvGrpSpPr>
        <p:grpSpPr>
          <a:xfrm>
            <a:off x="7213468" y="3370958"/>
            <a:ext cx="4805677" cy="688368"/>
            <a:chOff x="7193726" y="2786247"/>
            <a:chExt cx="4618644" cy="688368"/>
          </a:xfrm>
        </p:grpSpPr>
        <p:sp>
          <p:nvSpPr>
            <p:cNvPr id="204" name="矩形 18">
              <a:extLst>
                <a:ext uri="{FF2B5EF4-FFF2-40B4-BE49-F238E27FC236}">
                  <a16:creationId xmlns:a16="http://schemas.microsoft.com/office/drawing/2014/main" id="{5F33E5FE-32C3-A374-5C67-F1F4ECEE89EF}"/>
                </a:ext>
              </a:extLst>
            </p:cNvPr>
            <p:cNvSpPr/>
            <p:nvPr/>
          </p:nvSpPr>
          <p:spPr>
            <a:xfrm>
              <a:off x="8338135" y="2940474"/>
              <a:ext cx="347423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Accepting user input in the form of an image</a:t>
              </a:r>
            </a:p>
          </p:txBody>
        </p: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334B3C82-C4E7-A3DC-2465-6A6913D37D86}"/>
                </a:ext>
              </a:extLst>
            </p:cNvPr>
            <p:cNvGrpSpPr/>
            <p:nvPr/>
          </p:nvGrpSpPr>
          <p:grpSpPr>
            <a:xfrm>
              <a:off x="7193726" y="2786247"/>
              <a:ext cx="897143" cy="688368"/>
              <a:chOff x="7193726" y="2786247"/>
              <a:chExt cx="897143" cy="688368"/>
            </a:xfrm>
          </p:grpSpPr>
          <p:sp>
            <p:nvSpPr>
              <p:cNvPr id="206" name="椭圆 30">
                <a:extLst>
                  <a:ext uri="{FF2B5EF4-FFF2-40B4-BE49-F238E27FC236}">
                    <a16:creationId xmlns:a16="http://schemas.microsoft.com/office/drawing/2014/main" id="{AEAD1E33-F734-3350-FDF0-BD3D818B8768}"/>
                  </a:ext>
                </a:extLst>
              </p:cNvPr>
              <p:cNvSpPr/>
              <p:nvPr/>
            </p:nvSpPr>
            <p:spPr>
              <a:xfrm>
                <a:off x="7278531" y="2786247"/>
                <a:ext cx="688368" cy="688368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>
                      <a:lumMod val="95000"/>
                    </a:schemeClr>
                  </a:gs>
                </a:gsLst>
                <a:lin ang="15000000" scaled="0"/>
              </a:gradFill>
              <a:ln w="25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</a:ln>
              <a:effectLst>
                <a:outerShdw blurRad="63500" sx="103000" sy="103000" algn="ctr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rgbClr val="2C344B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7" name="矩形 68">
                <a:extLst>
                  <a:ext uri="{FF2B5EF4-FFF2-40B4-BE49-F238E27FC236}">
                    <a16:creationId xmlns:a16="http://schemas.microsoft.com/office/drawing/2014/main" id="{9D4649F2-675C-C02F-725F-427593995E91}"/>
                  </a:ext>
                </a:extLst>
              </p:cNvPr>
              <p:cNvSpPr/>
              <p:nvPr/>
            </p:nvSpPr>
            <p:spPr>
              <a:xfrm>
                <a:off x="7193726" y="2894308"/>
                <a:ext cx="897143" cy="400110"/>
              </a:xfrm>
              <a:prstGeom prst="rect">
                <a:avLst/>
              </a:prstGeom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rgbClr val="2C344B"/>
                    </a:solidFill>
                    <a:cs typeface="+mn-ea"/>
                    <a:sym typeface="+mn-lt"/>
                  </a:rPr>
                  <a:t>04</a:t>
                </a:r>
                <a:endParaRPr lang="zh-CN" altLang="en-US" sz="2000" b="1" dirty="0">
                  <a:solidFill>
                    <a:srgbClr val="2C344B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976D4FE2-D1C7-BD6B-2D4C-4DE8A8431232}"/>
              </a:ext>
            </a:extLst>
          </p:cNvPr>
          <p:cNvGrpSpPr/>
          <p:nvPr/>
        </p:nvGrpSpPr>
        <p:grpSpPr>
          <a:xfrm>
            <a:off x="7213468" y="4251406"/>
            <a:ext cx="4805677" cy="688368"/>
            <a:chOff x="7193726" y="2786247"/>
            <a:chExt cx="4618644" cy="688368"/>
          </a:xfrm>
        </p:grpSpPr>
        <p:sp>
          <p:nvSpPr>
            <p:cNvPr id="209" name="矩形 18">
              <a:extLst>
                <a:ext uri="{FF2B5EF4-FFF2-40B4-BE49-F238E27FC236}">
                  <a16:creationId xmlns:a16="http://schemas.microsoft.com/office/drawing/2014/main" id="{F04056B9-A2DF-0DF8-C854-AAE25F2712FA}"/>
                </a:ext>
              </a:extLst>
            </p:cNvPr>
            <p:cNvSpPr/>
            <p:nvPr/>
          </p:nvSpPr>
          <p:spPr>
            <a:xfrm>
              <a:off x="8364690" y="2940474"/>
              <a:ext cx="344768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Preprocessing the image in the same way as during training</a:t>
              </a:r>
            </a:p>
          </p:txBody>
        </p: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E2702850-F327-B7AF-9E70-F146424C7311}"/>
                </a:ext>
              </a:extLst>
            </p:cNvPr>
            <p:cNvGrpSpPr/>
            <p:nvPr/>
          </p:nvGrpSpPr>
          <p:grpSpPr>
            <a:xfrm>
              <a:off x="7193726" y="2786247"/>
              <a:ext cx="897143" cy="688368"/>
              <a:chOff x="7193726" y="2786247"/>
              <a:chExt cx="897143" cy="688368"/>
            </a:xfrm>
          </p:grpSpPr>
          <p:sp>
            <p:nvSpPr>
              <p:cNvPr id="211" name="椭圆 30">
                <a:extLst>
                  <a:ext uri="{FF2B5EF4-FFF2-40B4-BE49-F238E27FC236}">
                    <a16:creationId xmlns:a16="http://schemas.microsoft.com/office/drawing/2014/main" id="{F452D126-C7A7-A4D2-ABE2-CB284FC88D3E}"/>
                  </a:ext>
                </a:extLst>
              </p:cNvPr>
              <p:cNvSpPr/>
              <p:nvPr/>
            </p:nvSpPr>
            <p:spPr>
              <a:xfrm>
                <a:off x="7278531" y="2786247"/>
                <a:ext cx="688368" cy="688368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>
                      <a:lumMod val="95000"/>
                    </a:schemeClr>
                  </a:gs>
                </a:gsLst>
                <a:lin ang="15000000" scaled="0"/>
              </a:gradFill>
              <a:ln w="25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</a:ln>
              <a:effectLst>
                <a:outerShdw blurRad="63500" sx="103000" sy="103000" algn="ctr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rgbClr val="2C344B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2" name="矩形 68">
                <a:extLst>
                  <a:ext uri="{FF2B5EF4-FFF2-40B4-BE49-F238E27FC236}">
                    <a16:creationId xmlns:a16="http://schemas.microsoft.com/office/drawing/2014/main" id="{007D95C4-014C-6FFB-AAED-BAE569C3EE65}"/>
                  </a:ext>
                </a:extLst>
              </p:cNvPr>
              <p:cNvSpPr/>
              <p:nvPr/>
            </p:nvSpPr>
            <p:spPr>
              <a:xfrm>
                <a:off x="7193726" y="2894308"/>
                <a:ext cx="897143" cy="400110"/>
              </a:xfrm>
              <a:prstGeom prst="rect">
                <a:avLst/>
              </a:prstGeom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rgbClr val="2C344B"/>
                    </a:solidFill>
                    <a:cs typeface="+mn-ea"/>
                    <a:sym typeface="+mn-lt"/>
                  </a:rPr>
                  <a:t>05</a:t>
                </a:r>
                <a:endParaRPr lang="zh-CN" altLang="en-US" sz="2000" b="1" dirty="0">
                  <a:solidFill>
                    <a:srgbClr val="2C344B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756B9B40-BD5F-7792-23C1-C78BC3756339}"/>
              </a:ext>
            </a:extLst>
          </p:cNvPr>
          <p:cNvGrpSpPr/>
          <p:nvPr/>
        </p:nvGrpSpPr>
        <p:grpSpPr>
          <a:xfrm>
            <a:off x="7213468" y="5118964"/>
            <a:ext cx="4805677" cy="688368"/>
            <a:chOff x="7193726" y="2786247"/>
            <a:chExt cx="4618644" cy="688368"/>
          </a:xfrm>
        </p:grpSpPr>
        <p:sp>
          <p:nvSpPr>
            <p:cNvPr id="214" name="矩形 18">
              <a:extLst>
                <a:ext uri="{FF2B5EF4-FFF2-40B4-BE49-F238E27FC236}">
                  <a16:creationId xmlns:a16="http://schemas.microsoft.com/office/drawing/2014/main" id="{A1237312-8BA8-1F6E-B286-94C8AD5557C9}"/>
                </a:ext>
              </a:extLst>
            </p:cNvPr>
            <p:cNvSpPr/>
            <p:nvPr/>
          </p:nvSpPr>
          <p:spPr>
            <a:xfrm>
              <a:off x="8353949" y="2949595"/>
              <a:ext cx="345842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Making a prediction using the trained model</a:t>
              </a:r>
            </a:p>
          </p:txBody>
        </p: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3E3CA2DD-F86B-072F-7E88-8D4C60CFA035}"/>
                </a:ext>
              </a:extLst>
            </p:cNvPr>
            <p:cNvGrpSpPr/>
            <p:nvPr/>
          </p:nvGrpSpPr>
          <p:grpSpPr>
            <a:xfrm>
              <a:off x="7193726" y="2786247"/>
              <a:ext cx="897143" cy="688368"/>
              <a:chOff x="7193726" y="2786247"/>
              <a:chExt cx="897143" cy="688368"/>
            </a:xfrm>
          </p:grpSpPr>
          <p:sp>
            <p:nvSpPr>
              <p:cNvPr id="216" name="椭圆 30">
                <a:extLst>
                  <a:ext uri="{FF2B5EF4-FFF2-40B4-BE49-F238E27FC236}">
                    <a16:creationId xmlns:a16="http://schemas.microsoft.com/office/drawing/2014/main" id="{C9DA2432-2D17-A2F1-A63F-6A00E5BBD69A}"/>
                  </a:ext>
                </a:extLst>
              </p:cNvPr>
              <p:cNvSpPr/>
              <p:nvPr/>
            </p:nvSpPr>
            <p:spPr>
              <a:xfrm>
                <a:off x="7278531" y="2786247"/>
                <a:ext cx="688368" cy="688368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>
                      <a:lumMod val="95000"/>
                    </a:schemeClr>
                  </a:gs>
                </a:gsLst>
                <a:lin ang="15000000" scaled="0"/>
              </a:gradFill>
              <a:ln w="25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</a:ln>
              <a:effectLst>
                <a:outerShdw blurRad="63500" sx="103000" sy="103000" algn="ctr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rgbClr val="2C344B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7" name="矩形 68">
                <a:extLst>
                  <a:ext uri="{FF2B5EF4-FFF2-40B4-BE49-F238E27FC236}">
                    <a16:creationId xmlns:a16="http://schemas.microsoft.com/office/drawing/2014/main" id="{57F20AE7-497F-CABD-D299-AD4EDD62AE97}"/>
                  </a:ext>
                </a:extLst>
              </p:cNvPr>
              <p:cNvSpPr/>
              <p:nvPr/>
            </p:nvSpPr>
            <p:spPr>
              <a:xfrm>
                <a:off x="7193726" y="2894308"/>
                <a:ext cx="897143" cy="400110"/>
              </a:xfrm>
              <a:prstGeom prst="rect">
                <a:avLst/>
              </a:prstGeom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rgbClr val="2C344B"/>
                    </a:solidFill>
                    <a:cs typeface="+mn-ea"/>
                    <a:sym typeface="+mn-lt"/>
                  </a:rPr>
                  <a:t>06</a:t>
                </a:r>
                <a:endParaRPr lang="zh-CN" altLang="en-US" sz="2000" b="1" dirty="0">
                  <a:solidFill>
                    <a:srgbClr val="2C344B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61904A12-7EE3-D9EA-560A-F3B84A05995A}"/>
              </a:ext>
            </a:extLst>
          </p:cNvPr>
          <p:cNvGrpSpPr/>
          <p:nvPr/>
        </p:nvGrpSpPr>
        <p:grpSpPr>
          <a:xfrm>
            <a:off x="7272561" y="5915180"/>
            <a:ext cx="4805677" cy="688368"/>
            <a:chOff x="7193726" y="2786247"/>
            <a:chExt cx="4618644" cy="688368"/>
          </a:xfrm>
        </p:grpSpPr>
        <p:sp>
          <p:nvSpPr>
            <p:cNvPr id="219" name="矩形 18">
              <a:extLst>
                <a:ext uri="{FF2B5EF4-FFF2-40B4-BE49-F238E27FC236}">
                  <a16:creationId xmlns:a16="http://schemas.microsoft.com/office/drawing/2014/main" id="{FAE29FE0-E26A-2E02-16FF-B6F621146D59}"/>
                </a:ext>
              </a:extLst>
            </p:cNvPr>
            <p:cNvSpPr/>
            <p:nvPr/>
          </p:nvSpPr>
          <p:spPr>
            <a:xfrm>
              <a:off x="8353949" y="2949595"/>
              <a:ext cx="345842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Displaying the predicted result to the user</a:t>
              </a:r>
            </a:p>
          </p:txBody>
        </p: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B880290D-7E7A-8DDC-F867-41C2777D9A12}"/>
                </a:ext>
              </a:extLst>
            </p:cNvPr>
            <p:cNvGrpSpPr/>
            <p:nvPr/>
          </p:nvGrpSpPr>
          <p:grpSpPr>
            <a:xfrm>
              <a:off x="7193726" y="2786247"/>
              <a:ext cx="897143" cy="688368"/>
              <a:chOff x="7193726" y="2786247"/>
              <a:chExt cx="897143" cy="688368"/>
            </a:xfrm>
          </p:grpSpPr>
          <p:sp>
            <p:nvSpPr>
              <p:cNvPr id="221" name="椭圆 30">
                <a:extLst>
                  <a:ext uri="{FF2B5EF4-FFF2-40B4-BE49-F238E27FC236}">
                    <a16:creationId xmlns:a16="http://schemas.microsoft.com/office/drawing/2014/main" id="{C4D444C8-50F2-ABD3-AEAC-961D12A7989B}"/>
                  </a:ext>
                </a:extLst>
              </p:cNvPr>
              <p:cNvSpPr/>
              <p:nvPr/>
            </p:nvSpPr>
            <p:spPr>
              <a:xfrm>
                <a:off x="7278531" y="2786247"/>
                <a:ext cx="688368" cy="688368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>
                      <a:lumMod val="95000"/>
                    </a:schemeClr>
                  </a:gs>
                </a:gsLst>
                <a:lin ang="15000000" scaled="0"/>
              </a:gradFill>
              <a:ln w="25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</a:ln>
              <a:effectLst>
                <a:outerShdw blurRad="63500" sx="103000" sy="103000" algn="ctr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rgbClr val="2C344B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2" name="矩形 68">
                <a:extLst>
                  <a:ext uri="{FF2B5EF4-FFF2-40B4-BE49-F238E27FC236}">
                    <a16:creationId xmlns:a16="http://schemas.microsoft.com/office/drawing/2014/main" id="{452DEFC2-F9BF-BA63-9AA1-D10EADF69F65}"/>
                  </a:ext>
                </a:extLst>
              </p:cNvPr>
              <p:cNvSpPr/>
              <p:nvPr/>
            </p:nvSpPr>
            <p:spPr>
              <a:xfrm>
                <a:off x="7193726" y="2894308"/>
                <a:ext cx="897143" cy="400110"/>
              </a:xfrm>
              <a:prstGeom prst="rect">
                <a:avLst/>
              </a:prstGeom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rgbClr val="2C344B"/>
                    </a:solidFill>
                    <a:cs typeface="+mn-ea"/>
                    <a:sym typeface="+mn-lt"/>
                  </a:rPr>
                  <a:t>07</a:t>
                </a:r>
                <a:endParaRPr lang="zh-CN" altLang="en-US" sz="2000" b="1" dirty="0">
                  <a:solidFill>
                    <a:srgbClr val="2C344B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AA16D23D-306F-E070-C2EF-AD4B6D031825}"/>
              </a:ext>
            </a:extLst>
          </p:cNvPr>
          <p:cNvGrpSpPr/>
          <p:nvPr/>
        </p:nvGrpSpPr>
        <p:grpSpPr>
          <a:xfrm>
            <a:off x="2523395" y="3455747"/>
            <a:ext cx="928687" cy="2933542"/>
            <a:chOff x="2523395" y="3076364"/>
            <a:chExt cx="928687" cy="2933542"/>
          </a:xfrm>
        </p:grpSpPr>
        <p:sp>
          <p:nvSpPr>
            <p:cNvPr id="108" name="Rectangle 5">
              <a:extLst>
                <a:ext uri="{FF2B5EF4-FFF2-40B4-BE49-F238E27FC236}">
                  <a16:creationId xmlns:a16="http://schemas.microsoft.com/office/drawing/2014/main" id="{A7865366-6DFE-1E9B-73E1-4D7AB6563A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395" y="3076364"/>
              <a:ext cx="928687" cy="2638986"/>
            </a:xfrm>
            <a:prstGeom prst="rect">
              <a:avLst/>
            </a:prstGeom>
            <a:gradFill>
              <a:gsLst>
                <a:gs pos="0">
                  <a:srgbClr val="2C344B"/>
                </a:gs>
                <a:gs pos="100000">
                  <a:srgbClr val="21273E"/>
                </a:gs>
              </a:gsLst>
            </a:gradFill>
            <a:ln w="2857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21D66C5F-DE95-833C-D779-30081E3C024C}"/>
                </a:ext>
              </a:extLst>
            </p:cNvPr>
            <p:cNvGrpSpPr/>
            <p:nvPr/>
          </p:nvGrpSpPr>
          <p:grpSpPr>
            <a:xfrm>
              <a:off x="2695543" y="5384431"/>
              <a:ext cx="627063" cy="625475"/>
              <a:chOff x="2695543" y="5384431"/>
              <a:chExt cx="627063" cy="625475"/>
            </a:xfrm>
          </p:grpSpPr>
          <p:sp>
            <p:nvSpPr>
              <p:cNvPr id="110" name="Oval 9">
                <a:extLst>
                  <a:ext uri="{FF2B5EF4-FFF2-40B4-BE49-F238E27FC236}">
                    <a16:creationId xmlns:a16="http://schemas.microsoft.com/office/drawing/2014/main" id="{99B23BF7-83E2-6E2C-16B9-910D5B9FD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5543" y="5384431"/>
                <a:ext cx="627063" cy="625475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>
                      <a:lumMod val="95000"/>
                    </a:schemeClr>
                  </a:gs>
                </a:gsLst>
                <a:lin ang="15000000" scaled="0"/>
              </a:gradFill>
              <a:ln w="25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</a:ln>
              <a:effectLst>
                <a:outerShdw blurRad="63500" sx="103000" sy="103000" algn="ctr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8" name="Freeform 373">
                <a:extLst>
                  <a:ext uri="{FF2B5EF4-FFF2-40B4-BE49-F238E27FC236}">
                    <a16:creationId xmlns:a16="http://schemas.microsoft.com/office/drawing/2014/main" id="{B11583F6-D707-F3FB-D31C-716D0A0791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20129" y="5481903"/>
                <a:ext cx="365760" cy="365760"/>
              </a:xfrm>
              <a:custGeom>
                <a:avLst/>
                <a:gdLst>
                  <a:gd name="T0" fmla="*/ 65 w 68"/>
                  <a:gd name="T1" fmla="*/ 29 h 69"/>
                  <a:gd name="T2" fmla="*/ 68 w 68"/>
                  <a:gd name="T3" fmla="*/ 34 h 69"/>
                  <a:gd name="T4" fmla="*/ 68 w 68"/>
                  <a:gd name="T5" fmla="*/ 63 h 69"/>
                  <a:gd name="T6" fmla="*/ 61 w 68"/>
                  <a:gd name="T7" fmla="*/ 69 h 69"/>
                  <a:gd name="T8" fmla="*/ 7 w 68"/>
                  <a:gd name="T9" fmla="*/ 69 h 69"/>
                  <a:gd name="T10" fmla="*/ 0 w 68"/>
                  <a:gd name="T11" fmla="*/ 63 h 69"/>
                  <a:gd name="T12" fmla="*/ 0 w 68"/>
                  <a:gd name="T13" fmla="*/ 34 h 69"/>
                  <a:gd name="T14" fmla="*/ 2 w 68"/>
                  <a:gd name="T15" fmla="*/ 30 h 69"/>
                  <a:gd name="T16" fmla="*/ 2 w 68"/>
                  <a:gd name="T17" fmla="*/ 30 h 69"/>
                  <a:gd name="T18" fmla="*/ 2 w 68"/>
                  <a:gd name="T19" fmla="*/ 30 h 69"/>
                  <a:gd name="T20" fmla="*/ 2 w 68"/>
                  <a:gd name="T21" fmla="*/ 29 h 69"/>
                  <a:gd name="T22" fmla="*/ 30 w 68"/>
                  <a:gd name="T23" fmla="*/ 2 h 69"/>
                  <a:gd name="T24" fmla="*/ 38 w 68"/>
                  <a:gd name="T25" fmla="*/ 2 h 69"/>
                  <a:gd name="T26" fmla="*/ 65 w 68"/>
                  <a:gd name="T27" fmla="*/ 29 h 69"/>
                  <a:gd name="T28" fmla="*/ 12 w 68"/>
                  <a:gd name="T29" fmla="*/ 22 h 69"/>
                  <a:gd name="T30" fmla="*/ 12 w 68"/>
                  <a:gd name="T31" fmla="*/ 39 h 69"/>
                  <a:gd name="T32" fmla="*/ 34 w 68"/>
                  <a:gd name="T33" fmla="*/ 56 h 69"/>
                  <a:gd name="T34" fmla="*/ 55 w 68"/>
                  <a:gd name="T35" fmla="*/ 40 h 69"/>
                  <a:gd name="T36" fmla="*/ 55 w 68"/>
                  <a:gd name="T37" fmla="*/ 22 h 69"/>
                  <a:gd name="T38" fmla="*/ 12 w 68"/>
                  <a:gd name="T39" fmla="*/ 22 h 69"/>
                  <a:gd name="T40" fmla="*/ 19 w 68"/>
                  <a:gd name="T41" fmla="*/ 26 h 69"/>
                  <a:gd name="T42" fmla="*/ 19 w 68"/>
                  <a:gd name="T43" fmla="*/ 29 h 69"/>
                  <a:gd name="T44" fmla="*/ 48 w 68"/>
                  <a:gd name="T45" fmla="*/ 29 h 69"/>
                  <a:gd name="T46" fmla="*/ 48 w 68"/>
                  <a:gd name="T47" fmla="*/ 26 h 69"/>
                  <a:gd name="T48" fmla="*/ 19 w 68"/>
                  <a:gd name="T49" fmla="*/ 26 h 69"/>
                  <a:gd name="T50" fmla="*/ 19 w 68"/>
                  <a:gd name="T51" fmla="*/ 38 h 69"/>
                  <a:gd name="T52" fmla="*/ 19 w 68"/>
                  <a:gd name="T53" fmla="*/ 41 h 69"/>
                  <a:gd name="T54" fmla="*/ 48 w 68"/>
                  <a:gd name="T55" fmla="*/ 41 h 69"/>
                  <a:gd name="T56" fmla="*/ 48 w 68"/>
                  <a:gd name="T57" fmla="*/ 38 h 69"/>
                  <a:gd name="T58" fmla="*/ 19 w 68"/>
                  <a:gd name="T59" fmla="*/ 38 h 69"/>
                  <a:gd name="T60" fmla="*/ 19 w 68"/>
                  <a:gd name="T61" fmla="*/ 32 h 69"/>
                  <a:gd name="T62" fmla="*/ 19 w 68"/>
                  <a:gd name="T63" fmla="*/ 35 h 69"/>
                  <a:gd name="T64" fmla="*/ 48 w 68"/>
                  <a:gd name="T65" fmla="*/ 35 h 69"/>
                  <a:gd name="T66" fmla="*/ 48 w 68"/>
                  <a:gd name="T67" fmla="*/ 32 h 69"/>
                  <a:gd name="T68" fmla="*/ 19 w 68"/>
                  <a:gd name="T69" fmla="*/ 32 h 69"/>
                  <a:gd name="T70" fmla="*/ 8 w 68"/>
                  <a:gd name="T71" fmla="*/ 65 h 69"/>
                  <a:gd name="T72" fmla="*/ 21 w 68"/>
                  <a:gd name="T73" fmla="*/ 52 h 69"/>
                  <a:gd name="T74" fmla="*/ 21 w 68"/>
                  <a:gd name="T75" fmla="*/ 50 h 69"/>
                  <a:gd name="T76" fmla="*/ 19 w 68"/>
                  <a:gd name="T77" fmla="*/ 50 h 69"/>
                  <a:gd name="T78" fmla="*/ 6 w 68"/>
                  <a:gd name="T79" fmla="*/ 63 h 69"/>
                  <a:gd name="T80" fmla="*/ 6 w 68"/>
                  <a:gd name="T81" fmla="*/ 65 h 69"/>
                  <a:gd name="T82" fmla="*/ 8 w 68"/>
                  <a:gd name="T83" fmla="*/ 65 h 69"/>
                  <a:gd name="T84" fmla="*/ 63 w 68"/>
                  <a:gd name="T85" fmla="*/ 63 h 69"/>
                  <a:gd name="T86" fmla="*/ 50 w 68"/>
                  <a:gd name="T87" fmla="*/ 50 h 69"/>
                  <a:gd name="T88" fmla="*/ 48 w 68"/>
                  <a:gd name="T89" fmla="*/ 50 h 69"/>
                  <a:gd name="T90" fmla="*/ 48 w 68"/>
                  <a:gd name="T91" fmla="*/ 52 h 69"/>
                  <a:gd name="T92" fmla="*/ 61 w 68"/>
                  <a:gd name="T93" fmla="*/ 65 h 69"/>
                  <a:gd name="T94" fmla="*/ 64 w 68"/>
                  <a:gd name="T95" fmla="*/ 65 h 69"/>
                  <a:gd name="T96" fmla="*/ 63 w 68"/>
                  <a:gd name="T97" fmla="*/ 63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8" h="69">
                    <a:moveTo>
                      <a:pt x="65" y="29"/>
                    </a:moveTo>
                    <a:cubicBezTo>
                      <a:pt x="67" y="30"/>
                      <a:pt x="68" y="32"/>
                      <a:pt x="68" y="34"/>
                    </a:cubicBezTo>
                    <a:cubicBezTo>
                      <a:pt x="68" y="63"/>
                      <a:pt x="68" y="63"/>
                      <a:pt x="68" y="63"/>
                    </a:cubicBezTo>
                    <a:cubicBezTo>
                      <a:pt x="68" y="66"/>
                      <a:pt x="65" y="69"/>
                      <a:pt x="61" y="69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3" y="69"/>
                      <a:pt x="0" y="66"/>
                      <a:pt x="0" y="6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3"/>
                      <a:pt x="1" y="31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33" y="0"/>
                      <a:pt x="35" y="0"/>
                      <a:pt x="38" y="2"/>
                    </a:cubicBezTo>
                    <a:cubicBezTo>
                      <a:pt x="65" y="29"/>
                      <a:pt x="65" y="29"/>
                      <a:pt x="65" y="29"/>
                    </a:cubicBezTo>
                    <a:close/>
                    <a:moveTo>
                      <a:pt x="12" y="22"/>
                    </a:moveTo>
                    <a:cubicBezTo>
                      <a:pt x="12" y="39"/>
                      <a:pt x="12" y="39"/>
                      <a:pt x="12" y="39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12" y="22"/>
                      <a:pt x="12" y="22"/>
                      <a:pt x="12" y="22"/>
                    </a:cubicBezTo>
                    <a:close/>
                    <a:moveTo>
                      <a:pt x="19" y="26"/>
                    </a:moveTo>
                    <a:cubicBezTo>
                      <a:pt x="19" y="29"/>
                      <a:pt x="19" y="29"/>
                      <a:pt x="19" y="29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19" y="26"/>
                      <a:pt x="19" y="26"/>
                      <a:pt x="19" y="26"/>
                    </a:cubicBezTo>
                    <a:close/>
                    <a:moveTo>
                      <a:pt x="19" y="38"/>
                    </a:moveTo>
                    <a:cubicBezTo>
                      <a:pt x="19" y="41"/>
                      <a:pt x="19" y="41"/>
                      <a:pt x="19" y="41"/>
                    </a:cubicBezTo>
                    <a:cubicBezTo>
                      <a:pt x="48" y="41"/>
                      <a:pt x="48" y="41"/>
                      <a:pt x="48" y="41"/>
                    </a:cubicBezTo>
                    <a:cubicBezTo>
                      <a:pt x="48" y="38"/>
                      <a:pt x="48" y="38"/>
                      <a:pt x="48" y="38"/>
                    </a:cubicBezTo>
                    <a:cubicBezTo>
                      <a:pt x="19" y="38"/>
                      <a:pt x="19" y="38"/>
                      <a:pt x="19" y="38"/>
                    </a:cubicBezTo>
                    <a:close/>
                    <a:moveTo>
                      <a:pt x="19" y="32"/>
                    </a:moveTo>
                    <a:cubicBezTo>
                      <a:pt x="19" y="35"/>
                      <a:pt x="19" y="35"/>
                      <a:pt x="19" y="35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19" y="32"/>
                      <a:pt x="19" y="32"/>
                      <a:pt x="19" y="32"/>
                    </a:cubicBezTo>
                    <a:close/>
                    <a:moveTo>
                      <a:pt x="8" y="65"/>
                    </a:moveTo>
                    <a:cubicBezTo>
                      <a:pt x="21" y="52"/>
                      <a:pt x="21" y="52"/>
                      <a:pt x="21" y="52"/>
                    </a:cubicBezTo>
                    <a:cubicBezTo>
                      <a:pt x="22" y="52"/>
                      <a:pt x="22" y="51"/>
                      <a:pt x="21" y="50"/>
                    </a:cubicBezTo>
                    <a:cubicBezTo>
                      <a:pt x="21" y="49"/>
                      <a:pt x="20" y="49"/>
                      <a:pt x="19" y="50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5" y="64"/>
                      <a:pt x="5" y="64"/>
                      <a:pt x="6" y="65"/>
                    </a:cubicBezTo>
                    <a:cubicBezTo>
                      <a:pt x="6" y="66"/>
                      <a:pt x="7" y="66"/>
                      <a:pt x="8" y="65"/>
                    </a:cubicBezTo>
                    <a:close/>
                    <a:moveTo>
                      <a:pt x="63" y="63"/>
                    </a:moveTo>
                    <a:cubicBezTo>
                      <a:pt x="50" y="50"/>
                      <a:pt x="50" y="50"/>
                      <a:pt x="50" y="50"/>
                    </a:cubicBezTo>
                    <a:cubicBezTo>
                      <a:pt x="49" y="49"/>
                      <a:pt x="48" y="49"/>
                      <a:pt x="48" y="50"/>
                    </a:cubicBezTo>
                    <a:cubicBezTo>
                      <a:pt x="47" y="51"/>
                      <a:pt x="47" y="52"/>
                      <a:pt x="48" y="52"/>
                    </a:cubicBezTo>
                    <a:cubicBezTo>
                      <a:pt x="61" y="65"/>
                      <a:pt x="61" y="65"/>
                      <a:pt x="61" y="65"/>
                    </a:cubicBezTo>
                    <a:cubicBezTo>
                      <a:pt x="62" y="66"/>
                      <a:pt x="63" y="66"/>
                      <a:pt x="64" y="65"/>
                    </a:cubicBezTo>
                    <a:cubicBezTo>
                      <a:pt x="64" y="64"/>
                      <a:pt x="64" y="64"/>
                      <a:pt x="63" y="63"/>
                    </a:cubicBezTo>
                    <a:close/>
                  </a:path>
                </a:pathLst>
              </a:custGeom>
              <a:gradFill>
                <a:gsLst>
                  <a:gs pos="0">
                    <a:srgbClr val="2C344B"/>
                  </a:gs>
                  <a:gs pos="100000">
                    <a:srgbClr val="21273E"/>
                  </a:gs>
                </a:gsLst>
                <a:lin ang="0" scaled="0"/>
              </a:gradFill>
              <a:ln>
                <a:noFill/>
              </a:ln>
            </p:spPr>
            <p:txBody>
              <a:bodyPr vert="horz" wrap="square" lIns="121791" tIns="60896" rIns="121791" bIns="60896" numCol="1" anchor="t" anchorCtr="0" compatLnSpc="1"/>
              <a:lstStyle/>
              <a:p>
                <a:pPr defTabSz="1217264"/>
                <a:endParaRPr lang="zh-CN" altLang="en-US" sz="1351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43EA8486-F7FC-EBA4-0210-AC9E27A1A862}"/>
              </a:ext>
            </a:extLst>
          </p:cNvPr>
          <p:cNvGrpSpPr/>
          <p:nvPr/>
        </p:nvGrpSpPr>
        <p:grpSpPr>
          <a:xfrm>
            <a:off x="3636301" y="3188491"/>
            <a:ext cx="928687" cy="3245672"/>
            <a:chOff x="3636301" y="2786248"/>
            <a:chExt cx="928687" cy="3245672"/>
          </a:xfrm>
        </p:grpSpPr>
        <p:sp>
          <p:nvSpPr>
            <p:cNvPr id="119" name="Rectangle 5">
              <a:extLst>
                <a:ext uri="{FF2B5EF4-FFF2-40B4-BE49-F238E27FC236}">
                  <a16:creationId xmlns:a16="http://schemas.microsoft.com/office/drawing/2014/main" id="{DAB2CFE7-D95E-F501-848E-76A5DF573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6301" y="2786248"/>
              <a:ext cx="928687" cy="2951116"/>
            </a:xfrm>
            <a:prstGeom prst="rect">
              <a:avLst/>
            </a:prstGeom>
            <a:gradFill>
              <a:gsLst>
                <a:gs pos="0">
                  <a:srgbClr val="2C344B"/>
                </a:gs>
                <a:gs pos="100000">
                  <a:srgbClr val="21273E"/>
                </a:gs>
              </a:gsLst>
            </a:gradFill>
            <a:ln w="2857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CE4A5AD9-5DCD-02B2-AE54-DDF636FDECFA}"/>
                </a:ext>
              </a:extLst>
            </p:cNvPr>
            <p:cNvGrpSpPr/>
            <p:nvPr/>
          </p:nvGrpSpPr>
          <p:grpSpPr>
            <a:xfrm>
              <a:off x="3770349" y="5406445"/>
              <a:ext cx="627063" cy="625475"/>
              <a:chOff x="3785589" y="5406445"/>
              <a:chExt cx="627063" cy="625475"/>
            </a:xfrm>
          </p:grpSpPr>
          <p:sp>
            <p:nvSpPr>
              <p:cNvPr id="121" name="Oval 9">
                <a:extLst>
                  <a:ext uri="{FF2B5EF4-FFF2-40B4-BE49-F238E27FC236}">
                    <a16:creationId xmlns:a16="http://schemas.microsoft.com/office/drawing/2014/main" id="{2FFA8DAE-7BCF-D53C-FDAA-798079748A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5589" y="5406445"/>
                <a:ext cx="627063" cy="625475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>
                      <a:lumMod val="95000"/>
                    </a:schemeClr>
                  </a:gs>
                </a:gsLst>
                <a:lin ang="15000000" scaled="0"/>
              </a:gradFill>
              <a:ln w="25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</a:ln>
              <a:effectLst>
                <a:outerShdw blurRad="63500" sx="103000" sy="103000" algn="ctr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229" name="组合 13">
                <a:extLst>
                  <a:ext uri="{FF2B5EF4-FFF2-40B4-BE49-F238E27FC236}">
                    <a16:creationId xmlns:a16="http://schemas.microsoft.com/office/drawing/2014/main" id="{9361151B-DA36-5D3C-2D3D-9774E66EAE2E}"/>
                  </a:ext>
                </a:extLst>
              </p:cNvPr>
              <p:cNvGrpSpPr/>
              <p:nvPr/>
            </p:nvGrpSpPr>
            <p:grpSpPr>
              <a:xfrm>
                <a:off x="3918007" y="5479968"/>
                <a:ext cx="365760" cy="365760"/>
                <a:chOff x="9791183" y="5224434"/>
                <a:chExt cx="645684" cy="620945"/>
              </a:xfrm>
              <a:solidFill>
                <a:schemeClr val="tx1"/>
              </a:solidFill>
            </p:grpSpPr>
            <p:sp>
              <p:nvSpPr>
                <p:cNvPr id="230" name="Oval 131">
                  <a:extLst>
                    <a:ext uri="{FF2B5EF4-FFF2-40B4-BE49-F238E27FC236}">
                      <a16:creationId xmlns:a16="http://schemas.microsoft.com/office/drawing/2014/main" id="{DE850988-8CC8-5D5A-DF57-56C3646581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68746" y="5224434"/>
                  <a:ext cx="290558" cy="294275"/>
                </a:xfrm>
                <a:prstGeom prst="ellipse">
                  <a:avLst/>
                </a:pr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 dirty="0">
                    <a:solidFill>
                      <a:prstClr val="black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31" name="Freeform 134">
                  <a:extLst>
                    <a:ext uri="{FF2B5EF4-FFF2-40B4-BE49-F238E27FC236}">
                      <a16:creationId xmlns:a16="http://schemas.microsoft.com/office/drawing/2014/main" id="{3BF1B943-1D5D-D34B-A374-1260C10C37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91183" y="5564604"/>
                  <a:ext cx="645684" cy="280775"/>
                </a:xfrm>
                <a:custGeom>
                  <a:avLst/>
                  <a:gdLst>
                    <a:gd name="T0" fmla="*/ 35 w 200"/>
                    <a:gd name="T1" fmla="*/ 87 h 87"/>
                    <a:gd name="T2" fmla="*/ 35 w 200"/>
                    <a:gd name="T3" fmla="*/ 72 h 87"/>
                    <a:gd name="T4" fmla="*/ 46 w 200"/>
                    <a:gd name="T5" fmla="*/ 72 h 87"/>
                    <a:gd name="T6" fmla="*/ 46 w 200"/>
                    <a:gd name="T7" fmla="*/ 87 h 87"/>
                    <a:gd name="T8" fmla="*/ 155 w 200"/>
                    <a:gd name="T9" fmla="*/ 87 h 87"/>
                    <a:gd name="T10" fmla="*/ 155 w 200"/>
                    <a:gd name="T11" fmla="*/ 72 h 87"/>
                    <a:gd name="T12" fmla="*/ 166 w 200"/>
                    <a:gd name="T13" fmla="*/ 72 h 87"/>
                    <a:gd name="T14" fmla="*/ 166 w 200"/>
                    <a:gd name="T15" fmla="*/ 87 h 87"/>
                    <a:gd name="T16" fmla="*/ 199 w 200"/>
                    <a:gd name="T17" fmla="*/ 87 h 87"/>
                    <a:gd name="T18" fmla="*/ 200 w 200"/>
                    <a:gd name="T19" fmla="*/ 43 h 87"/>
                    <a:gd name="T20" fmla="*/ 156 w 200"/>
                    <a:gd name="T21" fmla="*/ 0 h 87"/>
                    <a:gd name="T22" fmla="*/ 156 w 200"/>
                    <a:gd name="T23" fmla="*/ 0 h 87"/>
                    <a:gd name="T24" fmla="*/ 156 w 200"/>
                    <a:gd name="T25" fmla="*/ 0 h 87"/>
                    <a:gd name="T26" fmla="*/ 140 w 200"/>
                    <a:gd name="T27" fmla="*/ 0 h 87"/>
                    <a:gd name="T28" fmla="*/ 100 w 200"/>
                    <a:gd name="T29" fmla="*/ 80 h 87"/>
                    <a:gd name="T30" fmla="*/ 60 w 200"/>
                    <a:gd name="T31" fmla="*/ 0 h 87"/>
                    <a:gd name="T32" fmla="*/ 45 w 200"/>
                    <a:gd name="T33" fmla="*/ 0 h 87"/>
                    <a:gd name="T34" fmla="*/ 45 w 200"/>
                    <a:gd name="T35" fmla="*/ 0 h 87"/>
                    <a:gd name="T36" fmla="*/ 44 w 200"/>
                    <a:gd name="T37" fmla="*/ 0 h 87"/>
                    <a:gd name="T38" fmla="*/ 1 w 200"/>
                    <a:gd name="T39" fmla="*/ 43 h 87"/>
                    <a:gd name="T40" fmla="*/ 0 w 200"/>
                    <a:gd name="T41" fmla="*/ 87 h 87"/>
                    <a:gd name="T42" fmla="*/ 35 w 200"/>
                    <a:gd name="T43" fmla="*/ 8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00" h="87">
                      <a:moveTo>
                        <a:pt x="35" y="87"/>
                      </a:moveTo>
                      <a:cubicBezTo>
                        <a:pt x="35" y="72"/>
                        <a:pt x="35" y="72"/>
                        <a:pt x="35" y="72"/>
                      </a:cubicBezTo>
                      <a:cubicBezTo>
                        <a:pt x="46" y="72"/>
                        <a:pt x="46" y="72"/>
                        <a:pt x="46" y="72"/>
                      </a:cubicBezTo>
                      <a:cubicBezTo>
                        <a:pt x="46" y="87"/>
                        <a:pt x="46" y="87"/>
                        <a:pt x="46" y="87"/>
                      </a:cubicBezTo>
                      <a:cubicBezTo>
                        <a:pt x="155" y="87"/>
                        <a:pt x="155" y="87"/>
                        <a:pt x="155" y="87"/>
                      </a:cubicBezTo>
                      <a:cubicBezTo>
                        <a:pt x="155" y="72"/>
                        <a:pt x="155" y="72"/>
                        <a:pt x="155" y="72"/>
                      </a:cubicBezTo>
                      <a:cubicBezTo>
                        <a:pt x="166" y="72"/>
                        <a:pt x="166" y="72"/>
                        <a:pt x="166" y="72"/>
                      </a:cubicBezTo>
                      <a:cubicBezTo>
                        <a:pt x="166" y="87"/>
                        <a:pt x="166" y="87"/>
                        <a:pt x="166" y="87"/>
                      </a:cubicBezTo>
                      <a:cubicBezTo>
                        <a:pt x="199" y="87"/>
                        <a:pt x="199" y="87"/>
                        <a:pt x="199" y="87"/>
                      </a:cubicBezTo>
                      <a:cubicBezTo>
                        <a:pt x="199" y="47"/>
                        <a:pt x="200" y="43"/>
                        <a:pt x="200" y="43"/>
                      </a:cubicBezTo>
                      <a:cubicBezTo>
                        <a:pt x="200" y="19"/>
                        <a:pt x="180" y="0"/>
                        <a:pt x="156" y="0"/>
                      </a:cubicBezTo>
                      <a:cubicBezTo>
                        <a:pt x="156" y="0"/>
                        <a:pt x="156" y="0"/>
                        <a:pt x="156" y="0"/>
                      </a:cubicBezTo>
                      <a:cubicBezTo>
                        <a:pt x="156" y="0"/>
                        <a:pt x="156" y="0"/>
                        <a:pt x="156" y="0"/>
                      </a:cubicBezTo>
                      <a:cubicBezTo>
                        <a:pt x="140" y="0"/>
                        <a:pt x="140" y="0"/>
                        <a:pt x="140" y="0"/>
                      </a:cubicBezTo>
                      <a:cubicBezTo>
                        <a:pt x="100" y="80"/>
                        <a:pt x="100" y="80"/>
                        <a:pt x="100" y="80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45" y="0"/>
                        <a:pt x="44" y="0"/>
                        <a:pt x="44" y="0"/>
                      </a:cubicBezTo>
                      <a:cubicBezTo>
                        <a:pt x="20" y="0"/>
                        <a:pt x="1" y="19"/>
                        <a:pt x="1" y="43"/>
                      </a:cubicBezTo>
                      <a:cubicBezTo>
                        <a:pt x="1" y="43"/>
                        <a:pt x="0" y="47"/>
                        <a:pt x="0" y="87"/>
                      </a:cubicBezTo>
                      <a:lnTo>
                        <a:pt x="35" y="87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 dirty="0">
                    <a:solidFill>
                      <a:prstClr val="black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84C5E99E-5E85-A7D3-D83B-720CB2A49856}"/>
              </a:ext>
            </a:extLst>
          </p:cNvPr>
          <p:cNvGrpSpPr/>
          <p:nvPr/>
        </p:nvGrpSpPr>
        <p:grpSpPr>
          <a:xfrm>
            <a:off x="4785626" y="2850262"/>
            <a:ext cx="928687" cy="3510095"/>
            <a:chOff x="4785626" y="2519519"/>
            <a:chExt cx="928687" cy="3510095"/>
          </a:xfrm>
        </p:grpSpPr>
        <p:sp>
          <p:nvSpPr>
            <p:cNvPr id="130" name="Rectangle 5">
              <a:extLst>
                <a:ext uri="{FF2B5EF4-FFF2-40B4-BE49-F238E27FC236}">
                  <a16:creationId xmlns:a16="http://schemas.microsoft.com/office/drawing/2014/main" id="{DD590A8C-61C6-37C3-1C1A-3A530CD73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5626" y="2519519"/>
              <a:ext cx="928687" cy="3222257"/>
            </a:xfrm>
            <a:prstGeom prst="rect">
              <a:avLst/>
            </a:prstGeom>
            <a:gradFill>
              <a:gsLst>
                <a:gs pos="0">
                  <a:srgbClr val="2C344B"/>
                </a:gs>
                <a:gs pos="100000">
                  <a:srgbClr val="21273E"/>
                </a:gs>
              </a:gsLst>
            </a:gradFill>
            <a:ln w="2857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204C04C9-0C18-422C-479C-A77A222ACA9C}"/>
                </a:ext>
              </a:extLst>
            </p:cNvPr>
            <p:cNvGrpSpPr/>
            <p:nvPr/>
          </p:nvGrpSpPr>
          <p:grpSpPr>
            <a:xfrm>
              <a:off x="4933705" y="5404139"/>
              <a:ext cx="627063" cy="625475"/>
              <a:chOff x="4987045" y="5404139"/>
              <a:chExt cx="627063" cy="625475"/>
            </a:xfrm>
          </p:grpSpPr>
          <p:sp>
            <p:nvSpPr>
              <p:cNvPr id="132" name="Oval 9">
                <a:extLst>
                  <a:ext uri="{FF2B5EF4-FFF2-40B4-BE49-F238E27FC236}">
                    <a16:creationId xmlns:a16="http://schemas.microsoft.com/office/drawing/2014/main" id="{C25204F1-A30D-F402-7877-AB3D7CD8A9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7045" y="5404139"/>
                <a:ext cx="627063" cy="625475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>
                      <a:lumMod val="95000"/>
                    </a:schemeClr>
                  </a:gs>
                </a:gsLst>
                <a:lin ang="15000000" scaled="0"/>
              </a:gradFill>
              <a:ln w="25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</a:ln>
              <a:effectLst>
                <a:outerShdw blurRad="63500" sx="103000" sy="103000" algn="ctr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232" name="Group 1649">
                <a:extLst>
                  <a:ext uri="{FF2B5EF4-FFF2-40B4-BE49-F238E27FC236}">
                    <a16:creationId xmlns:a16="http://schemas.microsoft.com/office/drawing/2014/main" id="{7F24E214-8BBF-E198-EBBD-66AD9E8936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113270" y="5532680"/>
                <a:ext cx="360365" cy="365980"/>
                <a:chOff x="0" y="0"/>
                <a:chExt cx="611749" cy="619876"/>
              </a:xfrm>
              <a:gradFill>
                <a:gsLst>
                  <a:gs pos="0">
                    <a:srgbClr val="2C344B"/>
                  </a:gs>
                  <a:gs pos="100000">
                    <a:srgbClr val="21273E"/>
                  </a:gs>
                </a:gsLst>
                <a:lin ang="5400000" scaled="1"/>
              </a:gradFill>
            </p:grpSpPr>
            <p:sp>
              <p:nvSpPr>
                <p:cNvPr id="233" name="Shape 1647">
                  <a:extLst>
                    <a:ext uri="{FF2B5EF4-FFF2-40B4-BE49-F238E27FC236}">
                      <a16:creationId xmlns:a16="http://schemas.microsoft.com/office/drawing/2014/main" id="{A2495239-FB1E-5F1A-BB60-03CE6609D616}"/>
                    </a:ext>
                  </a:extLst>
                </p:cNvPr>
                <p:cNvSpPr/>
                <p:nvPr/>
              </p:nvSpPr>
              <p:spPr>
                <a:xfrm>
                  <a:off x="42902" y="283779"/>
                  <a:ext cx="522766" cy="33609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600" y="216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algn="ctr" defTabSz="457189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 kern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cs typeface="+mn-ea"/>
                    <a:sym typeface="+mn-lt"/>
                  </a:endParaRPr>
                </a:p>
              </p:txBody>
            </p:sp>
            <p:sp>
              <p:nvSpPr>
                <p:cNvPr id="234" name="Shape 1648">
                  <a:extLst>
                    <a:ext uri="{FF2B5EF4-FFF2-40B4-BE49-F238E27FC236}">
                      <a16:creationId xmlns:a16="http://schemas.microsoft.com/office/drawing/2014/main" id="{4D99F144-2913-7C17-6C32-38367ACFEDF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11749" cy="4153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5023" y="21600"/>
                      </a:lnTo>
                      <a:lnTo>
                        <a:pt x="6823" y="18190"/>
                      </a:lnTo>
                      <a:lnTo>
                        <a:pt x="2314" y="18190"/>
                      </a:lnTo>
                      <a:lnTo>
                        <a:pt x="2314" y="3410"/>
                      </a:lnTo>
                      <a:lnTo>
                        <a:pt x="19286" y="3410"/>
                      </a:lnTo>
                      <a:lnTo>
                        <a:pt x="19286" y="18190"/>
                      </a:lnTo>
                      <a:lnTo>
                        <a:pt x="14777" y="18190"/>
                      </a:lnTo>
                      <a:lnTo>
                        <a:pt x="16577" y="21600"/>
                      </a:lnTo>
                      <a:lnTo>
                        <a:pt x="216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algn="ctr" defTabSz="457189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 kern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24B7996F-5479-DE84-6B9C-AAE95C3A6A2A}"/>
              </a:ext>
            </a:extLst>
          </p:cNvPr>
          <p:cNvGrpSpPr/>
          <p:nvPr/>
        </p:nvGrpSpPr>
        <p:grpSpPr>
          <a:xfrm>
            <a:off x="5898856" y="2490164"/>
            <a:ext cx="928687" cy="3943733"/>
            <a:chOff x="5898856" y="2110781"/>
            <a:chExt cx="928687" cy="3943733"/>
          </a:xfrm>
        </p:grpSpPr>
        <p:sp>
          <p:nvSpPr>
            <p:cNvPr id="141" name="Rectangle 5">
              <a:extLst>
                <a:ext uri="{FF2B5EF4-FFF2-40B4-BE49-F238E27FC236}">
                  <a16:creationId xmlns:a16="http://schemas.microsoft.com/office/drawing/2014/main" id="{E24B566B-FAD0-547C-A0CA-467DAF327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8856" y="2110781"/>
              <a:ext cx="928687" cy="3632203"/>
            </a:xfrm>
            <a:prstGeom prst="rect">
              <a:avLst/>
            </a:prstGeom>
            <a:gradFill>
              <a:gsLst>
                <a:gs pos="0">
                  <a:srgbClr val="2C344B"/>
                </a:gs>
                <a:gs pos="100000">
                  <a:srgbClr val="21273E"/>
                </a:gs>
              </a:gsLst>
            </a:gradFill>
            <a:ln w="2857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24" name="Oval 9">
              <a:extLst>
                <a:ext uri="{FF2B5EF4-FFF2-40B4-BE49-F238E27FC236}">
                  <a16:creationId xmlns:a16="http://schemas.microsoft.com/office/drawing/2014/main" id="{65A6F4C9-9D31-87EA-4071-3636C42C9A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591" y="5429039"/>
              <a:ext cx="627063" cy="625475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chemeClr val="bg1">
                    <a:lumMod val="95000"/>
                  </a:schemeClr>
                </a:gs>
              </a:gsLst>
              <a:lin ang="15000000" scaled="0"/>
            </a:gradFill>
            <a:ln w="254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  <a:effectLst>
              <a:outerShdw blurRad="63500" sx="103000" sy="103000" algn="ctr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35" name="Shape 1645">
              <a:extLst>
                <a:ext uri="{FF2B5EF4-FFF2-40B4-BE49-F238E27FC236}">
                  <a16:creationId xmlns:a16="http://schemas.microsoft.com/office/drawing/2014/main" id="{9BC6D2C1-2076-BCD3-9F95-E8FF690F59A6}"/>
                </a:ext>
              </a:extLst>
            </p:cNvPr>
            <p:cNvSpPr/>
            <p:nvPr/>
          </p:nvSpPr>
          <p:spPr>
            <a:xfrm>
              <a:off x="6150754" y="5493835"/>
              <a:ext cx="412781" cy="412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2" h="21600" extrusionOk="0">
                  <a:moveTo>
                    <a:pt x="13692" y="8626"/>
                  </a:moveTo>
                  <a:lnTo>
                    <a:pt x="12040" y="10330"/>
                  </a:lnTo>
                  <a:cubicBezTo>
                    <a:pt x="12133" y="10461"/>
                    <a:pt x="12223" y="10598"/>
                    <a:pt x="12309" y="10739"/>
                  </a:cubicBezTo>
                  <a:cubicBezTo>
                    <a:pt x="13857" y="13353"/>
                    <a:pt x="13057" y="16782"/>
                    <a:pt x="10523" y="18381"/>
                  </a:cubicBezTo>
                  <a:cubicBezTo>
                    <a:pt x="9676" y="18917"/>
                    <a:pt x="8707" y="19199"/>
                    <a:pt x="7721" y="19199"/>
                  </a:cubicBezTo>
                  <a:cubicBezTo>
                    <a:pt x="5825" y="19199"/>
                    <a:pt x="4105" y="18206"/>
                    <a:pt x="3118" y="16540"/>
                  </a:cubicBezTo>
                  <a:cubicBezTo>
                    <a:pt x="2367" y="15274"/>
                    <a:pt x="2141" y="13783"/>
                    <a:pt x="2477" y="12337"/>
                  </a:cubicBezTo>
                  <a:cubicBezTo>
                    <a:pt x="2815" y="10895"/>
                    <a:pt x="3674" y="9673"/>
                    <a:pt x="4902" y="8899"/>
                  </a:cubicBezTo>
                  <a:cubicBezTo>
                    <a:pt x="5751" y="8364"/>
                    <a:pt x="6720" y="8081"/>
                    <a:pt x="7707" y="8081"/>
                  </a:cubicBezTo>
                  <a:cubicBezTo>
                    <a:pt x="8723" y="8081"/>
                    <a:pt x="9686" y="8368"/>
                    <a:pt x="10517" y="8891"/>
                  </a:cubicBezTo>
                  <a:lnTo>
                    <a:pt x="9430" y="10070"/>
                  </a:lnTo>
                  <a:cubicBezTo>
                    <a:pt x="8906" y="9801"/>
                    <a:pt x="8322" y="9649"/>
                    <a:pt x="7711" y="9649"/>
                  </a:cubicBezTo>
                  <a:cubicBezTo>
                    <a:pt x="7000" y="9649"/>
                    <a:pt x="6303" y="9853"/>
                    <a:pt x="5695" y="10236"/>
                  </a:cubicBezTo>
                  <a:cubicBezTo>
                    <a:pt x="3875" y="11384"/>
                    <a:pt x="3302" y="13845"/>
                    <a:pt x="4414" y="15722"/>
                  </a:cubicBezTo>
                  <a:cubicBezTo>
                    <a:pt x="5123" y="16918"/>
                    <a:pt x="6358" y="17632"/>
                    <a:pt x="7715" y="17632"/>
                  </a:cubicBezTo>
                  <a:cubicBezTo>
                    <a:pt x="8425" y="17632"/>
                    <a:pt x="9122" y="17428"/>
                    <a:pt x="9730" y="17045"/>
                  </a:cubicBezTo>
                  <a:cubicBezTo>
                    <a:pt x="10611" y="16490"/>
                    <a:pt x="11230" y="15614"/>
                    <a:pt x="11471" y="14577"/>
                  </a:cubicBezTo>
                  <a:cubicBezTo>
                    <a:pt x="11713" y="13538"/>
                    <a:pt x="11550" y="12468"/>
                    <a:pt x="11010" y="11560"/>
                  </a:cubicBezTo>
                  <a:cubicBezTo>
                    <a:pt x="10991" y="11525"/>
                    <a:pt x="10967" y="11494"/>
                    <a:pt x="10946" y="11460"/>
                  </a:cubicBezTo>
                  <a:lnTo>
                    <a:pt x="8192" y="14304"/>
                  </a:lnTo>
                  <a:cubicBezTo>
                    <a:pt x="8116" y="14383"/>
                    <a:pt x="8016" y="14422"/>
                    <a:pt x="7917" y="14422"/>
                  </a:cubicBezTo>
                  <a:cubicBezTo>
                    <a:pt x="7819" y="14422"/>
                    <a:pt x="7718" y="14383"/>
                    <a:pt x="7644" y="14304"/>
                  </a:cubicBezTo>
                  <a:cubicBezTo>
                    <a:pt x="7490" y="14146"/>
                    <a:pt x="7490" y="13895"/>
                    <a:pt x="7644" y="13739"/>
                  </a:cubicBezTo>
                  <a:lnTo>
                    <a:pt x="17851" y="3203"/>
                  </a:lnTo>
                  <a:lnTo>
                    <a:pt x="17079" y="2942"/>
                  </a:lnTo>
                  <a:lnTo>
                    <a:pt x="15933" y="0"/>
                  </a:lnTo>
                  <a:lnTo>
                    <a:pt x="11871" y="4408"/>
                  </a:lnTo>
                  <a:lnTo>
                    <a:pt x="12605" y="6622"/>
                  </a:lnTo>
                  <a:lnTo>
                    <a:pt x="12142" y="7125"/>
                  </a:lnTo>
                  <a:cubicBezTo>
                    <a:pt x="10838" y="6182"/>
                    <a:pt x="9285" y="5680"/>
                    <a:pt x="7706" y="5680"/>
                  </a:cubicBezTo>
                  <a:cubicBezTo>
                    <a:pt x="6334" y="5680"/>
                    <a:pt x="4945" y="6058"/>
                    <a:pt x="3690" y="6850"/>
                  </a:cubicBezTo>
                  <a:cubicBezTo>
                    <a:pt x="56" y="9143"/>
                    <a:pt x="-1088" y="14042"/>
                    <a:pt x="1135" y="17791"/>
                  </a:cubicBezTo>
                  <a:cubicBezTo>
                    <a:pt x="2588" y="20245"/>
                    <a:pt x="5125" y="21600"/>
                    <a:pt x="7722" y="21600"/>
                  </a:cubicBezTo>
                  <a:cubicBezTo>
                    <a:pt x="9093" y="21600"/>
                    <a:pt x="10482" y="21221"/>
                    <a:pt x="11738" y="20430"/>
                  </a:cubicBezTo>
                  <a:cubicBezTo>
                    <a:pt x="15371" y="18135"/>
                    <a:pt x="16514" y="13237"/>
                    <a:pt x="14292" y="9487"/>
                  </a:cubicBezTo>
                  <a:cubicBezTo>
                    <a:pt x="14111" y="9179"/>
                    <a:pt x="13906" y="8898"/>
                    <a:pt x="13692" y="8626"/>
                  </a:cubicBezTo>
                  <a:moveTo>
                    <a:pt x="18676" y="3481"/>
                  </a:moveTo>
                  <a:lnTo>
                    <a:pt x="14381" y="7915"/>
                  </a:lnTo>
                  <a:lnTo>
                    <a:pt x="16451" y="8512"/>
                  </a:lnTo>
                  <a:lnTo>
                    <a:pt x="20512" y="4103"/>
                  </a:lnTo>
                  <a:lnTo>
                    <a:pt x="18676" y="3481"/>
                  </a:lnTo>
                  <a:close/>
                </a:path>
              </a:pathLst>
            </a:custGeom>
            <a:gradFill>
              <a:gsLst>
                <a:gs pos="0">
                  <a:srgbClr val="2C344B"/>
                </a:gs>
                <a:gs pos="100000">
                  <a:srgbClr val="21273E"/>
                </a:gs>
              </a:gsLst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algn="ctr" defTabSz="45718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 ker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5EB2F6D1-DED1-506D-961F-F9ABF81CFDBE}"/>
              </a:ext>
            </a:extLst>
          </p:cNvPr>
          <p:cNvGrpSpPr/>
          <p:nvPr/>
        </p:nvGrpSpPr>
        <p:grpSpPr>
          <a:xfrm>
            <a:off x="1403409" y="3852991"/>
            <a:ext cx="928687" cy="2580906"/>
            <a:chOff x="1403409" y="3473608"/>
            <a:chExt cx="928687" cy="2580906"/>
          </a:xfrm>
        </p:grpSpPr>
        <p:sp>
          <p:nvSpPr>
            <p:cNvPr id="92" name="Rectangle 5">
              <a:extLst>
                <a:ext uri="{FF2B5EF4-FFF2-40B4-BE49-F238E27FC236}">
                  <a16:creationId xmlns:a16="http://schemas.microsoft.com/office/drawing/2014/main" id="{4F632DDB-D22E-2868-48C9-DFC70B16C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409" y="3473608"/>
              <a:ext cx="928687" cy="2286349"/>
            </a:xfrm>
            <a:prstGeom prst="rect">
              <a:avLst/>
            </a:prstGeom>
            <a:gradFill>
              <a:gsLst>
                <a:gs pos="0">
                  <a:srgbClr val="2C344B"/>
                </a:gs>
                <a:gs pos="100000">
                  <a:srgbClr val="21273E"/>
                </a:gs>
              </a:gsLst>
            </a:gradFill>
            <a:ln w="2857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D8DF8A05-C555-3EB8-6255-A0FD1903EBD7}"/>
                </a:ext>
              </a:extLst>
            </p:cNvPr>
            <p:cNvGrpSpPr/>
            <p:nvPr/>
          </p:nvGrpSpPr>
          <p:grpSpPr>
            <a:xfrm>
              <a:off x="1575557" y="5429039"/>
              <a:ext cx="627063" cy="625475"/>
              <a:chOff x="1575557" y="5429039"/>
              <a:chExt cx="627063" cy="625475"/>
            </a:xfrm>
          </p:grpSpPr>
          <p:sp>
            <p:nvSpPr>
              <p:cNvPr id="95" name="Oval 9">
                <a:extLst>
                  <a:ext uri="{FF2B5EF4-FFF2-40B4-BE49-F238E27FC236}">
                    <a16:creationId xmlns:a16="http://schemas.microsoft.com/office/drawing/2014/main" id="{993F94E7-6C0F-6E5B-6717-A4F1567738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5557" y="5429039"/>
                <a:ext cx="627063" cy="625475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>
                      <a:lumMod val="95000"/>
                    </a:schemeClr>
                  </a:gs>
                </a:gsLst>
                <a:lin ang="15000000" scaled="0"/>
              </a:gradFill>
              <a:ln w="25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</a:ln>
              <a:effectLst>
                <a:outerShdw blurRad="63500" sx="103000" sy="103000" algn="ctr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3" name="Freeform 19">
                <a:extLst>
                  <a:ext uri="{FF2B5EF4-FFF2-40B4-BE49-F238E27FC236}">
                    <a16:creationId xmlns:a16="http://schemas.microsoft.com/office/drawing/2014/main" id="{0676EB69-C4DD-DCA4-FDC5-0F8E039BD0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8570" y="5540679"/>
                <a:ext cx="422550" cy="396082"/>
              </a:xfrm>
              <a:custGeom>
                <a:avLst/>
                <a:gdLst>
                  <a:gd name="T0" fmla="*/ 281 w 311"/>
                  <a:gd name="T1" fmla="*/ 130 h 312"/>
                  <a:gd name="T2" fmla="*/ 311 w 311"/>
                  <a:gd name="T3" fmla="*/ 116 h 312"/>
                  <a:gd name="T4" fmla="*/ 294 w 311"/>
                  <a:gd name="T5" fmla="*/ 75 h 312"/>
                  <a:gd name="T6" fmla="*/ 263 w 311"/>
                  <a:gd name="T7" fmla="*/ 86 h 312"/>
                  <a:gd name="T8" fmla="*/ 226 w 311"/>
                  <a:gd name="T9" fmla="*/ 48 h 312"/>
                  <a:gd name="T10" fmla="*/ 237 w 311"/>
                  <a:gd name="T11" fmla="*/ 17 h 312"/>
                  <a:gd name="T12" fmla="*/ 197 w 311"/>
                  <a:gd name="T13" fmla="*/ 0 h 312"/>
                  <a:gd name="T14" fmla="*/ 183 w 311"/>
                  <a:gd name="T15" fmla="*/ 30 h 312"/>
                  <a:gd name="T16" fmla="*/ 129 w 311"/>
                  <a:gd name="T17" fmla="*/ 30 h 312"/>
                  <a:gd name="T18" fmla="*/ 115 w 311"/>
                  <a:gd name="T19" fmla="*/ 0 h 312"/>
                  <a:gd name="T20" fmla="*/ 75 w 311"/>
                  <a:gd name="T21" fmla="*/ 17 h 312"/>
                  <a:gd name="T22" fmla="*/ 86 w 311"/>
                  <a:gd name="T23" fmla="*/ 48 h 312"/>
                  <a:gd name="T24" fmla="*/ 48 w 311"/>
                  <a:gd name="T25" fmla="*/ 85 h 312"/>
                  <a:gd name="T26" fmla="*/ 17 w 311"/>
                  <a:gd name="T27" fmla="*/ 74 h 312"/>
                  <a:gd name="T28" fmla="*/ 0 w 311"/>
                  <a:gd name="T29" fmla="*/ 114 h 312"/>
                  <a:gd name="T30" fmla="*/ 30 w 311"/>
                  <a:gd name="T31" fmla="*/ 129 h 312"/>
                  <a:gd name="T32" fmla="*/ 30 w 311"/>
                  <a:gd name="T33" fmla="*/ 182 h 312"/>
                  <a:gd name="T34" fmla="*/ 0 w 311"/>
                  <a:gd name="T35" fmla="*/ 196 h 312"/>
                  <a:gd name="T36" fmla="*/ 16 w 311"/>
                  <a:gd name="T37" fmla="*/ 236 h 312"/>
                  <a:gd name="T38" fmla="*/ 47 w 311"/>
                  <a:gd name="T39" fmla="*/ 225 h 312"/>
                  <a:gd name="T40" fmla="*/ 85 w 311"/>
                  <a:gd name="T41" fmla="*/ 263 h 312"/>
                  <a:gd name="T42" fmla="*/ 73 w 311"/>
                  <a:gd name="T43" fmla="*/ 294 h 312"/>
                  <a:gd name="T44" fmla="*/ 114 w 311"/>
                  <a:gd name="T45" fmla="*/ 311 h 312"/>
                  <a:gd name="T46" fmla="*/ 128 w 311"/>
                  <a:gd name="T47" fmla="*/ 281 h 312"/>
                  <a:gd name="T48" fmla="*/ 181 w 311"/>
                  <a:gd name="T49" fmla="*/ 282 h 312"/>
                  <a:gd name="T50" fmla="*/ 195 w 311"/>
                  <a:gd name="T51" fmla="*/ 312 h 312"/>
                  <a:gd name="T52" fmla="*/ 236 w 311"/>
                  <a:gd name="T53" fmla="*/ 295 h 312"/>
                  <a:gd name="T54" fmla="*/ 225 w 311"/>
                  <a:gd name="T55" fmla="*/ 264 h 312"/>
                  <a:gd name="T56" fmla="*/ 263 w 311"/>
                  <a:gd name="T57" fmla="*/ 226 h 312"/>
                  <a:gd name="T58" fmla="*/ 294 w 311"/>
                  <a:gd name="T59" fmla="*/ 238 h 312"/>
                  <a:gd name="T60" fmla="*/ 311 w 311"/>
                  <a:gd name="T61" fmla="*/ 197 h 312"/>
                  <a:gd name="T62" fmla="*/ 281 w 311"/>
                  <a:gd name="T63" fmla="*/ 183 h 312"/>
                  <a:gd name="T64" fmla="*/ 281 w 311"/>
                  <a:gd name="T65" fmla="*/ 130 h 312"/>
                  <a:gd name="T66" fmla="*/ 155 w 311"/>
                  <a:gd name="T67" fmla="*/ 254 h 312"/>
                  <a:gd name="T68" fmla="*/ 57 w 311"/>
                  <a:gd name="T69" fmla="*/ 156 h 312"/>
                  <a:gd name="T70" fmla="*/ 155 w 311"/>
                  <a:gd name="T71" fmla="*/ 57 h 312"/>
                  <a:gd name="T72" fmla="*/ 254 w 311"/>
                  <a:gd name="T73" fmla="*/ 156 h 312"/>
                  <a:gd name="T74" fmla="*/ 155 w 311"/>
                  <a:gd name="T75" fmla="*/ 254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11" h="312">
                    <a:moveTo>
                      <a:pt x="281" y="130"/>
                    </a:moveTo>
                    <a:cubicBezTo>
                      <a:pt x="311" y="116"/>
                      <a:pt x="311" y="116"/>
                      <a:pt x="311" y="116"/>
                    </a:cubicBezTo>
                    <a:cubicBezTo>
                      <a:pt x="294" y="75"/>
                      <a:pt x="294" y="75"/>
                      <a:pt x="294" y="75"/>
                    </a:cubicBezTo>
                    <a:cubicBezTo>
                      <a:pt x="263" y="86"/>
                      <a:pt x="263" y="86"/>
                      <a:pt x="263" y="86"/>
                    </a:cubicBezTo>
                    <a:cubicBezTo>
                      <a:pt x="253" y="71"/>
                      <a:pt x="240" y="58"/>
                      <a:pt x="226" y="48"/>
                    </a:cubicBezTo>
                    <a:cubicBezTo>
                      <a:pt x="237" y="17"/>
                      <a:pt x="237" y="17"/>
                      <a:pt x="237" y="17"/>
                    </a:cubicBezTo>
                    <a:cubicBezTo>
                      <a:pt x="197" y="0"/>
                      <a:pt x="197" y="0"/>
                      <a:pt x="197" y="0"/>
                    </a:cubicBezTo>
                    <a:cubicBezTo>
                      <a:pt x="183" y="30"/>
                      <a:pt x="183" y="30"/>
                      <a:pt x="183" y="30"/>
                    </a:cubicBezTo>
                    <a:cubicBezTo>
                      <a:pt x="165" y="27"/>
                      <a:pt x="147" y="26"/>
                      <a:pt x="129" y="3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86" y="48"/>
                      <a:pt x="86" y="48"/>
                      <a:pt x="86" y="48"/>
                    </a:cubicBezTo>
                    <a:cubicBezTo>
                      <a:pt x="70" y="58"/>
                      <a:pt x="58" y="71"/>
                      <a:pt x="48" y="85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0" y="114"/>
                      <a:pt x="0" y="114"/>
                      <a:pt x="0" y="114"/>
                    </a:cubicBezTo>
                    <a:cubicBezTo>
                      <a:pt x="30" y="129"/>
                      <a:pt x="30" y="129"/>
                      <a:pt x="30" y="129"/>
                    </a:cubicBezTo>
                    <a:cubicBezTo>
                      <a:pt x="26" y="146"/>
                      <a:pt x="26" y="164"/>
                      <a:pt x="30" y="182"/>
                    </a:cubicBezTo>
                    <a:cubicBezTo>
                      <a:pt x="0" y="196"/>
                      <a:pt x="0" y="196"/>
                      <a:pt x="0" y="196"/>
                    </a:cubicBezTo>
                    <a:cubicBezTo>
                      <a:pt x="16" y="236"/>
                      <a:pt x="16" y="236"/>
                      <a:pt x="16" y="236"/>
                    </a:cubicBezTo>
                    <a:cubicBezTo>
                      <a:pt x="47" y="225"/>
                      <a:pt x="47" y="225"/>
                      <a:pt x="47" y="225"/>
                    </a:cubicBezTo>
                    <a:cubicBezTo>
                      <a:pt x="57" y="241"/>
                      <a:pt x="70" y="253"/>
                      <a:pt x="85" y="263"/>
                    </a:cubicBezTo>
                    <a:cubicBezTo>
                      <a:pt x="73" y="294"/>
                      <a:pt x="73" y="294"/>
                      <a:pt x="73" y="294"/>
                    </a:cubicBezTo>
                    <a:cubicBezTo>
                      <a:pt x="114" y="311"/>
                      <a:pt x="114" y="311"/>
                      <a:pt x="114" y="311"/>
                    </a:cubicBezTo>
                    <a:cubicBezTo>
                      <a:pt x="128" y="281"/>
                      <a:pt x="128" y="281"/>
                      <a:pt x="128" y="281"/>
                    </a:cubicBezTo>
                    <a:cubicBezTo>
                      <a:pt x="145" y="285"/>
                      <a:pt x="163" y="285"/>
                      <a:pt x="181" y="282"/>
                    </a:cubicBezTo>
                    <a:cubicBezTo>
                      <a:pt x="195" y="312"/>
                      <a:pt x="195" y="312"/>
                      <a:pt x="195" y="312"/>
                    </a:cubicBezTo>
                    <a:cubicBezTo>
                      <a:pt x="236" y="295"/>
                      <a:pt x="236" y="295"/>
                      <a:pt x="236" y="295"/>
                    </a:cubicBezTo>
                    <a:cubicBezTo>
                      <a:pt x="225" y="264"/>
                      <a:pt x="225" y="264"/>
                      <a:pt x="225" y="264"/>
                    </a:cubicBezTo>
                    <a:cubicBezTo>
                      <a:pt x="240" y="254"/>
                      <a:pt x="253" y="241"/>
                      <a:pt x="263" y="226"/>
                    </a:cubicBezTo>
                    <a:cubicBezTo>
                      <a:pt x="294" y="238"/>
                      <a:pt x="294" y="238"/>
                      <a:pt x="294" y="238"/>
                    </a:cubicBezTo>
                    <a:cubicBezTo>
                      <a:pt x="311" y="197"/>
                      <a:pt x="311" y="197"/>
                      <a:pt x="311" y="197"/>
                    </a:cubicBezTo>
                    <a:cubicBezTo>
                      <a:pt x="281" y="183"/>
                      <a:pt x="281" y="183"/>
                      <a:pt x="281" y="183"/>
                    </a:cubicBezTo>
                    <a:cubicBezTo>
                      <a:pt x="285" y="166"/>
                      <a:pt x="285" y="148"/>
                      <a:pt x="281" y="130"/>
                    </a:cubicBezTo>
                    <a:close/>
                    <a:moveTo>
                      <a:pt x="155" y="254"/>
                    </a:moveTo>
                    <a:cubicBezTo>
                      <a:pt x="101" y="254"/>
                      <a:pt x="57" y="210"/>
                      <a:pt x="57" y="156"/>
                    </a:cubicBezTo>
                    <a:cubicBezTo>
                      <a:pt x="57" y="101"/>
                      <a:pt x="101" y="57"/>
                      <a:pt x="155" y="57"/>
                    </a:cubicBezTo>
                    <a:cubicBezTo>
                      <a:pt x="210" y="57"/>
                      <a:pt x="254" y="101"/>
                      <a:pt x="254" y="156"/>
                    </a:cubicBezTo>
                    <a:cubicBezTo>
                      <a:pt x="254" y="210"/>
                      <a:pt x="210" y="254"/>
                      <a:pt x="155" y="25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2" name="PA_文本框 1">
            <a:extLst>
              <a:ext uri="{FF2B5EF4-FFF2-40B4-BE49-F238E27FC236}">
                <a16:creationId xmlns:a16="http://schemas.microsoft.com/office/drawing/2014/main" id="{1A28230E-6BA8-B12D-1E38-6D6010B2423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272606" y="356113"/>
            <a:ext cx="3656075" cy="50783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sz="3600" b="1" dirty="0">
                <a:solidFill>
                  <a:srgbClr val="21273E"/>
                </a:solidFill>
                <a:cs typeface="+mn-ea"/>
                <a:sym typeface="+mn-lt"/>
              </a:rPr>
              <a:t>Deployment</a:t>
            </a:r>
            <a:endParaRPr lang="zh-CN" altLang="en-US" sz="3600" b="1" dirty="0">
              <a:solidFill>
                <a:srgbClr val="21273E"/>
              </a:solidFill>
              <a:cs typeface="+mn-ea"/>
              <a:sym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CDA445-D0BF-87FD-FFD5-E1394B493E6C}"/>
              </a:ext>
            </a:extLst>
          </p:cNvPr>
          <p:cNvSpPr/>
          <p:nvPr/>
        </p:nvSpPr>
        <p:spPr>
          <a:xfrm>
            <a:off x="10610335" y="404652"/>
            <a:ext cx="1186249" cy="490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组合 12">
            <a:extLst>
              <a:ext uri="{FF2B5EF4-FFF2-40B4-BE49-F238E27FC236}">
                <a16:creationId xmlns:a16="http://schemas.microsoft.com/office/drawing/2014/main" id="{ACF8E1B0-FEA0-146C-7827-B683515F45B4}"/>
              </a:ext>
            </a:extLst>
          </p:cNvPr>
          <p:cNvGrpSpPr/>
          <p:nvPr/>
        </p:nvGrpSpPr>
        <p:grpSpPr>
          <a:xfrm>
            <a:off x="207648" y="208832"/>
            <a:ext cx="837646" cy="779690"/>
            <a:chOff x="5568043" y="1174090"/>
            <a:chExt cx="1383041" cy="1383041"/>
          </a:xfrm>
        </p:grpSpPr>
        <p:sp>
          <p:nvSpPr>
            <p:cNvPr id="11" name="圆角矩形 11">
              <a:extLst>
                <a:ext uri="{FF2B5EF4-FFF2-40B4-BE49-F238E27FC236}">
                  <a16:creationId xmlns:a16="http://schemas.microsoft.com/office/drawing/2014/main" id="{E7B05AAC-BF7B-83DD-5771-88F097F52AA5}"/>
                </a:ext>
              </a:extLst>
            </p:cNvPr>
            <p:cNvSpPr/>
            <p:nvPr/>
          </p:nvSpPr>
          <p:spPr>
            <a:xfrm rot="2700000">
              <a:off x="5568043" y="1174090"/>
              <a:ext cx="1383041" cy="1383041"/>
            </a:xfrm>
            <a:prstGeom prst="roundRect">
              <a:avLst>
                <a:gd name="adj" fmla="val 4861"/>
              </a:avLst>
            </a:prstGeom>
            <a:gradFill>
              <a:gsLst>
                <a:gs pos="0">
                  <a:srgbClr val="2C344B"/>
                </a:gs>
                <a:gs pos="100000">
                  <a:srgbClr val="2127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" name="文本框 10">
              <a:extLst>
                <a:ext uri="{FF2B5EF4-FFF2-40B4-BE49-F238E27FC236}">
                  <a16:creationId xmlns:a16="http://schemas.microsoft.com/office/drawing/2014/main" id="{82D512BC-1C96-9426-BC29-EC7BA00F5F86}"/>
                </a:ext>
              </a:extLst>
            </p:cNvPr>
            <p:cNvSpPr txBox="1"/>
            <p:nvPr/>
          </p:nvSpPr>
          <p:spPr>
            <a:xfrm>
              <a:off x="5633972" y="1286611"/>
              <a:ext cx="1256627" cy="1146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30000"/>
                      </a:srgbClr>
                    </a:outerShdw>
                  </a:effectLst>
                  <a:cs typeface="+mn-ea"/>
                  <a:sym typeface="+mn-lt"/>
                </a:rPr>
                <a:t>06</a:t>
              </a:r>
              <a:endPara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017047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0.00023 L 0.06693 0.03982 C 0.08099 0.04885 0.10169 0.01644 0.12305 -0.00856 C 0.14427 -0.03356 0.18099 -0.10138 0.19505 -0.11041 C 0.21732 -0.12384 0.39857 -0.21759 0.42096 -0.23055 " pathEditMode="relative" rAng="0" ptsTypes="AAAAA">
                                      <p:cBhvr>
                                        <p:cTn id="24" dur="2000" fill="hold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42" y="-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2096 0.02384 L -1.04167E-6 -2.22222E-6 " pathEditMode="relative" rAng="0" ptsTypes="AA">
                                      <p:cBhvr>
                                        <p:cTn id="112" dur="2000" spd="-100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94" y="-417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700600" y="4346968"/>
            <a:ext cx="3072411" cy="1444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400" b="1" dirty="0">
                <a:solidFill>
                  <a:srgbClr val="2C344B"/>
                </a:solidFill>
                <a:cs typeface="+mn-ea"/>
                <a:sym typeface="+mn-lt"/>
              </a:rPr>
              <a:t>Will display the predicted class</a:t>
            </a:r>
          </a:p>
          <a:p>
            <a:pPr>
              <a:lnSpc>
                <a:spcPct val="200000"/>
              </a:lnSpc>
            </a:pPr>
            <a:r>
              <a:rPr lang="en-US" sz="1051" dirty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  <a:sym typeface="+mn-lt"/>
              </a:rPr>
              <a:t> It will display the predicted class and probability of the image, along with an image preview</a:t>
            </a:r>
          </a:p>
        </p:txBody>
      </p:sp>
      <p:sp>
        <p:nvSpPr>
          <p:cNvPr id="14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4665144" y="4346968"/>
            <a:ext cx="2262430" cy="1444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400" b="1" dirty="0">
                <a:solidFill>
                  <a:srgbClr val="2C344B"/>
                </a:solidFill>
                <a:cs typeface="+mn-ea"/>
                <a:sym typeface="+mn-lt"/>
              </a:rPr>
              <a:t>Open the web app </a:t>
            </a:r>
          </a:p>
          <a:p>
            <a:pPr>
              <a:lnSpc>
                <a:spcPct val="200000"/>
              </a:lnSpc>
            </a:pPr>
            <a:r>
              <a:rPr lang="en-US" sz="1051" dirty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  <a:sym typeface="+mn-lt"/>
              </a:rPr>
              <a:t>Open the web app in your web browser. The app should display a title and an upload button.</a:t>
            </a:r>
          </a:p>
        </p:txBody>
      </p:sp>
      <p:sp>
        <p:nvSpPr>
          <p:cNvPr id="19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8878899" y="4190028"/>
            <a:ext cx="2262430" cy="1444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400" b="1" dirty="0">
                <a:solidFill>
                  <a:srgbClr val="2C344B"/>
                </a:solidFill>
                <a:cs typeface="+mn-ea"/>
                <a:sym typeface="+mn-lt"/>
              </a:rPr>
              <a:t>Select an image </a:t>
            </a:r>
          </a:p>
          <a:p>
            <a:pPr>
              <a:lnSpc>
                <a:spcPct val="200000"/>
              </a:lnSpc>
            </a:pPr>
            <a:r>
              <a:rPr lang="en-US" sz="1051" dirty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  <a:sym typeface="+mn-lt"/>
              </a:rPr>
              <a:t>Select an image file from your computer. Supported file types are jpg, png, and jpeg.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1097509" y="429276"/>
            <a:ext cx="7781390" cy="941060"/>
            <a:chOff x="349800" y="307048"/>
            <a:chExt cx="5836042" cy="705795"/>
          </a:xfrm>
        </p:grpSpPr>
        <p:sp>
          <p:nvSpPr>
            <p:cNvPr id="16" name="PA_文本框 1">
              <a:extLst>
                <a:ext uri="{FF2B5EF4-FFF2-40B4-BE49-F238E27FC236}">
                  <a16:creationId xmlns:a16="http://schemas.microsoft.com/office/drawing/2014/main" id="{95CA5390-EAD3-40A5-BF6F-C69AB99948CD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349800" y="307048"/>
              <a:ext cx="1499209" cy="349230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altLang="zh-CN" sz="2400" b="1" dirty="0">
                  <a:solidFill>
                    <a:srgbClr val="21273E"/>
                  </a:solidFill>
                  <a:cs typeface="+mn-ea"/>
                  <a:sym typeface="+mn-lt"/>
                </a:rPr>
                <a:t> Deployment</a:t>
              </a:r>
              <a:endParaRPr lang="zh-CN" altLang="en-US" sz="2400" b="1" dirty="0">
                <a:solidFill>
                  <a:srgbClr val="21273E"/>
                </a:solidFill>
                <a:cs typeface="+mn-ea"/>
                <a:sym typeface="+mn-lt"/>
              </a:endParaRPr>
            </a:p>
          </p:txBody>
        </p:sp>
        <p:sp>
          <p:nvSpPr>
            <p:cNvPr id="17" name="PA_文本框 1">
              <a:extLst>
                <a:ext uri="{FF2B5EF4-FFF2-40B4-BE49-F238E27FC236}">
                  <a16:creationId xmlns:a16="http://schemas.microsoft.com/office/drawing/2014/main" id="{BA0F9515-D5AE-4BED-A481-29A81D6010FD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349800" y="784847"/>
              <a:ext cx="5836042" cy="227996"/>
            </a:xfrm>
            <a:prstGeom prst="rect">
              <a:avLst/>
            </a:prstGeom>
            <a:noFill/>
          </p:spPr>
          <p:txBody>
            <a:bodyPr wrap="square" lIns="0" tIns="0" rIns="0" rtlCol="0">
              <a:spAutoFit/>
            </a:bodyPr>
            <a:lstStyle/>
            <a:p>
              <a:pPr>
                <a:lnSpc>
                  <a:spcPts val="2300"/>
                </a:lnSpc>
              </a:pPr>
              <a:endParaRPr lang="en-US" altLang="zh-CN" sz="1200" dirty="0">
                <a:solidFill>
                  <a:srgbClr val="2C344B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5937E21-4961-94A9-DE7B-048813F947BF}"/>
              </a:ext>
            </a:extLst>
          </p:cNvPr>
          <p:cNvGrpSpPr/>
          <p:nvPr/>
        </p:nvGrpSpPr>
        <p:grpSpPr>
          <a:xfrm>
            <a:off x="3241103" y="1397254"/>
            <a:ext cx="4683856" cy="2667589"/>
            <a:chOff x="3241103" y="1397254"/>
            <a:chExt cx="4683856" cy="2667589"/>
          </a:xfrm>
        </p:grpSpPr>
        <p:pic>
          <p:nvPicPr>
            <p:cNvPr id="11" name="image95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927"/>
            <a:stretch>
              <a:fillRect/>
            </a:stretch>
          </p:blipFill>
          <p:spPr bwMode="auto">
            <a:xfrm>
              <a:off x="3241103" y="1397254"/>
              <a:ext cx="4683856" cy="2667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C1AF08D-D94A-8DB2-E838-6615BA520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32697" y="1972604"/>
              <a:ext cx="3511686" cy="1274511"/>
            </a:xfrm>
            <a:prstGeom prst="rect">
              <a:avLst/>
            </a:prstGeom>
          </p:spPr>
        </p:pic>
      </p:grpSp>
      <p:sp>
        <p:nvSpPr>
          <p:cNvPr id="21" name="AutoShape 2">
            <a:extLst>
              <a:ext uri="{FF2B5EF4-FFF2-40B4-BE49-F238E27FC236}">
                <a16:creationId xmlns:a16="http://schemas.microsoft.com/office/drawing/2014/main" id="{29403581-518F-3BC9-558E-48B415B829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8C6F005-525D-EEA4-DFCE-C0F61B994D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6843" y="1397254"/>
            <a:ext cx="3800430" cy="241457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5953827-E3D9-2D00-BE6A-7C183DDFED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0" b="4560"/>
          <a:stretch/>
        </p:blipFill>
        <p:spPr>
          <a:xfrm>
            <a:off x="507093" y="1150048"/>
            <a:ext cx="2589103" cy="29147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7EB4CA-77A5-2899-09D2-28D9219C86EF}"/>
              </a:ext>
            </a:extLst>
          </p:cNvPr>
          <p:cNvSpPr/>
          <p:nvPr/>
        </p:nvSpPr>
        <p:spPr>
          <a:xfrm>
            <a:off x="10610335" y="395416"/>
            <a:ext cx="1186249" cy="490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90083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/>
          <p:cNvGrpSpPr/>
          <p:nvPr/>
        </p:nvGrpSpPr>
        <p:grpSpPr>
          <a:xfrm>
            <a:off x="1005274" y="429276"/>
            <a:ext cx="5763736" cy="966487"/>
            <a:chOff x="280624" y="307048"/>
            <a:chExt cx="3284644" cy="923486"/>
          </a:xfrm>
        </p:grpSpPr>
        <p:sp>
          <p:nvSpPr>
            <p:cNvPr id="57" name="PA_文本框 1">
              <a:extLst>
                <a:ext uri="{FF2B5EF4-FFF2-40B4-BE49-F238E27FC236}">
                  <a16:creationId xmlns:a16="http://schemas.microsoft.com/office/drawing/2014/main" id="{95CA5390-EAD3-40A5-BF6F-C69AB99948CD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349800" y="307048"/>
              <a:ext cx="1430680" cy="349230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altLang="zh-CN" sz="2400" b="1" dirty="0">
                  <a:solidFill>
                    <a:srgbClr val="21273E"/>
                  </a:solidFill>
                  <a:cs typeface="+mn-ea"/>
                  <a:sym typeface="+mn-lt"/>
                </a:rPr>
                <a:t>Deployment</a:t>
              </a:r>
              <a:endParaRPr lang="zh-CN" altLang="en-US" sz="2400" b="1" dirty="0">
                <a:solidFill>
                  <a:srgbClr val="21273E"/>
                </a:solidFill>
                <a:cs typeface="+mn-ea"/>
                <a:sym typeface="+mn-lt"/>
              </a:endParaRPr>
            </a:p>
          </p:txBody>
        </p:sp>
        <p:sp>
          <p:nvSpPr>
            <p:cNvPr id="58" name="PA_文本框 1">
              <a:extLst>
                <a:ext uri="{FF2B5EF4-FFF2-40B4-BE49-F238E27FC236}">
                  <a16:creationId xmlns:a16="http://schemas.microsoft.com/office/drawing/2014/main" id="{BA0F9515-D5AE-4BED-A481-29A81D6010FD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280624" y="781324"/>
              <a:ext cx="3284644" cy="449210"/>
            </a:xfrm>
            <a:prstGeom prst="rect">
              <a:avLst/>
            </a:prstGeom>
            <a:noFill/>
          </p:spPr>
          <p:txBody>
            <a:bodyPr wrap="square" lIns="0" tIns="0" rIns="0" rtlCol="0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en-US" altLang="zh-CN" sz="1200" b="1" dirty="0">
                  <a:solidFill>
                    <a:srgbClr val="2C344B"/>
                  </a:solidFill>
                  <a:cs typeface="+mn-ea"/>
                  <a:sym typeface="+mn-lt"/>
                </a:rPr>
                <a:t>How it works step by step staring by uploading an image</a:t>
              </a:r>
            </a:p>
          </p:txBody>
        </p:sp>
      </p:grpSp>
      <p:pic>
        <p:nvPicPr>
          <p:cNvPr id="13" name="H0009(S3)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0" t="18610" r="7008"/>
          <a:stretch>
            <a:fillRect/>
          </a:stretch>
        </p:blipFill>
        <p:spPr bwMode="auto">
          <a:xfrm>
            <a:off x="8499473" y="1560288"/>
            <a:ext cx="5123436" cy="5263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E1DB810-8593-10EC-B0C7-03A7840039EC}"/>
              </a:ext>
            </a:extLst>
          </p:cNvPr>
          <p:cNvGrpSpPr/>
          <p:nvPr/>
        </p:nvGrpSpPr>
        <p:grpSpPr>
          <a:xfrm>
            <a:off x="289096" y="2915870"/>
            <a:ext cx="6768929" cy="688102"/>
            <a:chOff x="289096" y="2915870"/>
            <a:chExt cx="6768929" cy="688102"/>
          </a:xfrm>
        </p:grpSpPr>
        <p:sp>
          <p:nvSpPr>
            <p:cNvPr id="36" name="矩形 35"/>
            <p:cNvSpPr/>
            <p:nvPr/>
          </p:nvSpPr>
          <p:spPr>
            <a:xfrm>
              <a:off x="1341007" y="3073784"/>
              <a:ext cx="571701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rgbClr val="2C344B"/>
                  </a:solidFill>
                  <a:cs typeface="+mn-ea"/>
                  <a:sym typeface="+mn-lt"/>
                </a:rPr>
                <a:t>The uploaded image is processed by the app using the process image function. </a:t>
              </a:r>
              <a:endParaRPr lang="zh-CN" altLang="en-US" sz="1400" b="1" dirty="0">
                <a:solidFill>
                  <a:srgbClr val="2C344B"/>
                </a:solidFill>
                <a:cs typeface="+mn-ea"/>
                <a:sym typeface="+mn-lt"/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F4958B4-8F80-677D-5268-0BD1E18F77EE}"/>
                </a:ext>
              </a:extLst>
            </p:cNvPr>
            <p:cNvGrpSpPr/>
            <p:nvPr/>
          </p:nvGrpSpPr>
          <p:grpSpPr>
            <a:xfrm>
              <a:off x="289096" y="2915870"/>
              <a:ext cx="682895" cy="688102"/>
              <a:chOff x="1678490" y="3530683"/>
              <a:chExt cx="688368" cy="688368"/>
            </a:xfrm>
          </p:grpSpPr>
          <p:grpSp>
            <p:nvGrpSpPr>
              <p:cNvPr id="21" name="组合 20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    <p:cNvGrpSpPr/>
              <p:nvPr/>
            </p:nvGrpSpPr>
            <p:grpSpPr>
              <a:xfrm>
                <a:off x="1678490" y="3530683"/>
                <a:ext cx="688368" cy="688368"/>
                <a:chOff x="7242071" y="3488471"/>
                <a:chExt cx="688368" cy="688368"/>
              </a:xfrm>
            </p:grpSpPr>
            <p:sp>
              <p:nvSpPr>
                <p:cNvPr id="22" name="椭圆 21"/>
                <p:cNvSpPr/>
                <p:nvPr/>
              </p:nvSpPr>
              <p:spPr>
                <a:xfrm>
                  <a:off x="7242071" y="3488471"/>
                  <a:ext cx="688368" cy="688368"/>
                </a:xfrm>
                <a:prstGeom prst="ellipse">
                  <a:avLst/>
                </a:prstGeom>
                <a:gradFill>
                  <a:gsLst>
                    <a:gs pos="0">
                      <a:srgbClr val="FFFFFF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5000000" scaled="0"/>
                </a:gradFill>
                <a:ln w="2540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  <a:effectLst>
                  <a:outerShdw blurRad="63500" sx="103000" sy="103000" algn="ctr" rotWithShape="0">
                    <a:prstClr val="black">
                      <a:alpha val="2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dirty="0">
                    <a:solidFill>
                      <a:srgbClr val="2C344B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3" name="椭圆 22"/>
                <p:cNvSpPr/>
                <p:nvPr/>
              </p:nvSpPr>
              <p:spPr>
                <a:xfrm>
                  <a:off x="7286625" y="3534056"/>
                  <a:ext cx="608738" cy="608738"/>
                </a:xfrm>
                <a:prstGeom prst="ellipse">
                  <a:avLst/>
                </a:prstGeom>
                <a:gradFill>
                  <a:gsLst>
                    <a:gs pos="0">
                      <a:srgbClr val="2C344B"/>
                    </a:gs>
                    <a:gs pos="100000">
                      <a:srgbClr val="21273E"/>
                    </a:gs>
                  </a:gsLst>
                </a:gradFill>
                <a:ln w="28575"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 dirty="0">
                    <a:solidFill>
                      <a:srgbClr val="2C344B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8" name="组合 47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    <p:cNvGrpSpPr/>
              <p:nvPr/>
            </p:nvGrpSpPr>
            <p:grpSpPr>
              <a:xfrm>
                <a:off x="1815159" y="3654933"/>
                <a:ext cx="425379" cy="404679"/>
                <a:chOff x="6323014" y="4870451"/>
                <a:chExt cx="652463" cy="620713"/>
              </a:xfrm>
              <a:solidFill>
                <a:schemeClr val="bg1"/>
              </a:solidFill>
            </p:grpSpPr>
            <p:sp>
              <p:nvSpPr>
                <p:cNvPr id="49" name="Freeform 81"/>
                <p:cNvSpPr>
                  <a:spLocks/>
                </p:cNvSpPr>
                <p:nvPr/>
              </p:nvSpPr>
              <p:spPr bwMode="auto">
                <a:xfrm>
                  <a:off x="6789739" y="4870451"/>
                  <a:ext cx="185738" cy="185738"/>
                </a:xfrm>
                <a:custGeom>
                  <a:avLst/>
                  <a:gdLst>
                    <a:gd name="T0" fmla="*/ 38 w 49"/>
                    <a:gd name="T1" fmla="*/ 11 h 49"/>
                    <a:gd name="T2" fmla="*/ 3 w 49"/>
                    <a:gd name="T3" fmla="*/ 7 h 49"/>
                    <a:gd name="T4" fmla="*/ 2 w 49"/>
                    <a:gd name="T5" fmla="*/ 15 h 49"/>
                    <a:gd name="T6" fmla="*/ 34 w 49"/>
                    <a:gd name="T7" fmla="*/ 47 h 49"/>
                    <a:gd name="T8" fmla="*/ 42 w 49"/>
                    <a:gd name="T9" fmla="*/ 46 h 49"/>
                    <a:gd name="T10" fmla="*/ 38 w 49"/>
                    <a:gd name="T11" fmla="*/ 11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9" h="49">
                      <a:moveTo>
                        <a:pt x="38" y="11"/>
                      </a:moveTo>
                      <a:cubicBezTo>
                        <a:pt x="28" y="2"/>
                        <a:pt x="14" y="0"/>
                        <a:pt x="3" y="7"/>
                      </a:cubicBezTo>
                      <a:cubicBezTo>
                        <a:pt x="0" y="9"/>
                        <a:pt x="0" y="13"/>
                        <a:pt x="2" y="15"/>
                      </a:cubicBezTo>
                      <a:cubicBezTo>
                        <a:pt x="34" y="47"/>
                        <a:pt x="34" y="47"/>
                        <a:pt x="34" y="47"/>
                      </a:cubicBezTo>
                      <a:cubicBezTo>
                        <a:pt x="36" y="49"/>
                        <a:pt x="40" y="49"/>
                        <a:pt x="42" y="46"/>
                      </a:cubicBezTo>
                      <a:cubicBezTo>
                        <a:pt x="49" y="35"/>
                        <a:pt x="47" y="21"/>
                        <a:pt x="38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 dirty="0">
                    <a:solidFill>
                      <a:srgbClr val="2C344B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50" name="Freeform 82"/>
                <p:cNvSpPr>
                  <a:spLocks noEditPoints="1"/>
                </p:cNvSpPr>
                <p:nvPr/>
              </p:nvSpPr>
              <p:spPr bwMode="auto">
                <a:xfrm>
                  <a:off x="6364289" y="4924426"/>
                  <a:ext cx="554038" cy="566738"/>
                </a:xfrm>
                <a:custGeom>
                  <a:avLst/>
                  <a:gdLst>
                    <a:gd name="T0" fmla="*/ 134 w 147"/>
                    <a:gd name="T1" fmla="*/ 115 h 151"/>
                    <a:gd name="T2" fmla="*/ 147 w 147"/>
                    <a:gd name="T3" fmla="*/ 72 h 151"/>
                    <a:gd name="T4" fmla="*/ 75 w 147"/>
                    <a:gd name="T5" fmla="*/ 0 h 151"/>
                    <a:gd name="T6" fmla="*/ 74 w 147"/>
                    <a:gd name="T7" fmla="*/ 0 h 151"/>
                    <a:gd name="T8" fmla="*/ 3 w 147"/>
                    <a:gd name="T9" fmla="*/ 72 h 151"/>
                    <a:gd name="T10" fmla="*/ 15 w 147"/>
                    <a:gd name="T11" fmla="*/ 112 h 151"/>
                    <a:gd name="T12" fmla="*/ 2 w 147"/>
                    <a:gd name="T13" fmla="*/ 137 h 151"/>
                    <a:gd name="T14" fmla="*/ 6 w 147"/>
                    <a:gd name="T15" fmla="*/ 150 h 151"/>
                    <a:gd name="T16" fmla="*/ 11 w 147"/>
                    <a:gd name="T17" fmla="*/ 151 h 151"/>
                    <a:gd name="T18" fmla="*/ 20 w 147"/>
                    <a:gd name="T19" fmla="*/ 146 h 151"/>
                    <a:gd name="T20" fmla="*/ 29 w 147"/>
                    <a:gd name="T21" fmla="*/ 128 h 151"/>
                    <a:gd name="T22" fmla="*/ 74 w 147"/>
                    <a:gd name="T23" fmla="*/ 145 h 151"/>
                    <a:gd name="T24" fmla="*/ 75 w 147"/>
                    <a:gd name="T25" fmla="*/ 145 h 151"/>
                    <a:gd name="T26" fmla="*/ 119 w 147"/>
                    <a:gd name="T27" fmla="*/ 129 h 151"/>
                    <a:gd name="T28" fmla="*/ 127 w 147"/>
                    <a:gd name="T29" fmla="*/ 146 h 151"/>
                    <a:gd name="T30" fmla="*/ 136 w 147"/>
                    <a:gd name="T31" fmla="*/ 151 h 151"/>
                    <a:gd name="T32" fmla="*/ 141 w 147"/>
                    <a:gd name="T33" fmla="*/ 150 h 151"/>
                    <a:gd name="T34" fmla="*/ 145 w 147"/>
                    <a:gd name="T35" fmla="*/ 137 h 151"/>
                    <a:gd name="T36" fmla="*/ 134 w 147"/>
                    <a:gd name="T37" fmla="*/ 115 h 151"/>
                    <a:gd name="T38" fmla="*/ 75 w 147"/>
                    <a:gd name="T39" fmla="*/ 125 h 151"/>
                    <a:gd name="T40" fmla="*/ 74 w 147"/>
                    <a:gd name="T41" fmla="*/ 125 h 151"/>
                    <a:gd name="T42" fmla="*/ 22 w 147"/>
                    <a:gd name="T43" fmla="*/ 72 h 151"/>
                    <a:gd name="T44" fmla="*/ 74 w 147"/>
                    <a:gd name="T45" fmla="*/ 20 h 151"/>
                    <a:gd name="T46" fmla="*/ 75 w 147"/>
                    <a:gd name="T47" fmla="*/ 19 h 151"/>
                    <a:gd name="T48" fmla="*/ 128 w 147"/>
                    <a:gd name="T49" fmla="*/ 72 h 151"/>
                    <a:gd name="T50" fmla="*/ 75 w 147"/>
                    <a:gd name="T51" fmla="*/ 125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47" h="151">
                      <a:moveTo>
                        <a:pt x="134" y="115"/>
                      </a:moveTo>
                      <a:cubicBezTo>
                        <a:pt x="142" y="103"/>
                        <a:pt x="147" y="88"/>
                        <a:pt x="147" y="72"/>
                      </a:cubicBezTo>
                      <a:cubicBezTo>
                        <a:pt x="147" y="32"/>
                        <a:pt x="115" y="0"/>
                        <a:pt x="75" y="0"/>
                      </a:cubicBezTo>
                      <a:cubicBezTo>
                        <a:pt x="75" y="0"/>
                        <a:pt x="74" y="0"/>
                        <a:pt x="74" y="0"/>
                      </a:cubicBezTo>
                      <a:cubicBezTo>
                        <a:pt x="35" y="0"/>
                        <a:pt x="3" y="33"/>
                        <a:pt x="3" y="72"/>
                      </a:cubicBezTo>
                      <a:cubicBezTo>
                        <a:pt x="3" y="87"/>
                        <a:pt x="7" y="101"/>
                        <a:pt x="15" y="112"/>
                      </a:cubicBezTo>
                      <a:cubicBezTo>
                        <a:pt x="2" y="137"/>
                        <a:pt x="2" y="137"/>
                        <a:pt x="2" y="137"/>
                      </a:cubicBezTo>
                      <a:cubicBezTo>
                        <a:pt x="0" y="142"/>
                        <a:pt x="2" y="148"/>
                        <a:pt x="6" y="150"/>
                      </a:cubicBezTo>
                      <a:cubicBezTo>
                        <a:pt x="8" y="151"/>
                        <a:pt x="9" y="151"/>
                        <a:pt x="11" y="151"/>
                      </a:cubicBezTo>
                      <a:cubicBezTo>
                        <a:pt x="14" y="151"/>
                        <a:pt x="18" y="149"/>
                        <a:pt x="20" y="146"/>
                      </a:cubicBezTo>
                      <a:cubicBezTo>
                        <a:pt x="29" y="128"/>
                        <a:pt x="29" y="128"/>
                        <a:pt x="29" y="128"/>
                      </a:cubicBezTo>
                      <a:cubicBezTo>
                        <a:pt x="41" y="138"/>
                        <a:pt x="57" y="145"/>
                        <a:pt x="74" y="145"/>
                      </a:cubicBezTo>
                      <a:cubicBezTo>
                        <a:pt x="74" y="145"/>
                        <a:pt x="75" y="145"/>
                        <a:pt x="75" y="145"/>
                      </a:cubicBezTo>
                      <a:cubicBezTo>
                        <a:pt x="92" y="145"/>
                        <a:pt x="107" y="139"/>
                        <a:pt x="119" y="129"/>
                      </a:cubicBezTo>
                      <a:cubicBezTo>
                        <a:pt x="127" y="146"/>
                        <a:pt x="127" y="146"/>
                        <a:pt x="127" y="146"/>
                      </a:cubicBezTo>
                      <a:cubicBezTo>
                        <a:pt x="129" y="149"/>
                        <a:pt x="133" y="151"/>
                        <a:pt x="136" y="151"/>
                      </a:cubicBezTo>
                      <a:cubicBezTo>
                        <a:pt x="138" y="151"/>
                        <a:pt x="139" y="151"/>
                        <a:pt x="141" y="150"/>
                      </a:cubicBezTo>
                      <a:cubicBezTo>
                        <a:pt x="145" y="148"/>
                        <a:pt x="147" y="142"/>
                        <a:pt x="145" y="137"/>
                      </a:cubicBezTo>
                      <a:lnTo>
                        <a:pt x="134" y="115"/>
                      </a:lnTo>
                      <a:close/>
                      <a:moveTo>
                        <a:pt x="75" y="125"/>
                      </a:moveTo>
                      <a:cubicBezTo>
                        <a:pt x="75" y="125"/>
                        <a:pt x="74" y="125"/>
                        <a:pt x="74" y="125"/>
                      </a:cubicBezTo>
                      <a:cubicBezTo>
                        <a:pt x="45" y="125"/>
                        <a:pt x="22" y="101"/>
                        <a:pt x="22" y="72"/>
                      </a:cubicBezTo>
                      <a:cubicBezTo>
                        <a:pt x="22" y="43"/>
                        <a:pt x="45" y="20"/>
                        <a:pt x="74" y="20"/>
                      </a:cubicBezTo>
                      <a:cubicBezTo>
                        <a:pt x="74" y="20"/>
                        <a:pt x="75" y="19"/>
                        <a:pt x="75" y="19"/>
                      </a:cubicBezTo>
                      <a:cubicBezTo>
                        <a:pt x="104" y="19"/>
                        <a:pt x="128" y="43"/>
                        <a:pt x="128" y="72"/>
                      </a:cubicBezTo>
                      <a:cubicBezTo>
                        <a:pt x="128" y="102"/>
                        <a:pt x="104" y="125"/>
                        <a:pt x="75" y="1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 dirty="0">
                    <a:solidFill>
                      <a:srgbClr val="2C344B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51" name="Freeform 83"/>
                <p:cNvSpPr>
                  <a:spLocks/>
                </p:cNvSpPr>
                <p:nvPr/>
              </p:nvSpPr>
              <p:spPr bwMode="auto">
                <a:xfrm>
                  <a:off x="6534151" y="5092701"/>
                  <a:ext cx="131763" cy="236538"/>
                </a:xfrm>
                <a:custGeom>
                  <a:avLst/>
                  <a:gdLst>
                    <a:gd name="T0" fmla="*/ 30 w 35"/>
                    <a:gd name="T1" fmla="*/ 0 h 63"/>
                    <a:gd name="T2" fmla="*/ 29 w 35"/>
                    <a:gd name="T3" fmla="*/ 0 h 63"/>
                    <a:gd name="T4" fmla="*/ 24 w 35"/>
                    <a:gd name="T5" fmla="*/ 6 h 63"/>
                    <a:gd name="T6" fmla="*/ 24 w 35"/>
                    <a:gd name="T7" fmla="*/ 27 h 63"/>
                    <a:gd name="T8" fmla="*/ 2 w 35"/>
                    <a:gd name="T9" fmla="*/ 54 h 63"/>
                    <a:gd name="T10" fmla="*/ 3 w 35"/>
                    <a:gd name="T11" fmla="*/ 61 h 63"/>
                    <a:gd name="T12" fmla="*/ 6 w 35"/>
                    <a:gd name="T13" fmla="*/ 63 h 63"/>
                    <a:gd name="T14" fmla="*/ 10 w 35"/>
                    <a:gd name="T15" fmla="*/ 61 h 63"/>
                    <a:gd name="T16" fmla="*/ 29 w 35"/>
                    <a:gd name="T17" fmla="*/ 39 h 63"/>
                    <a:gd name="T18" fmla="*/ 33 w 35"/>
                    <a:gd name="T19" fmla="*/ 34 h 63"/>
                    <a:gd name="T20" fmla="*/ 35 w 35"/>
                    <a:gd name="T21" fmla="*/ 29 h 63"/>
                    <a:gd name="T22" fmla="*/ 35 w 35"/>
                    <a:gd name="T23" fmla="*/ 6 h 63"/>
                    <a:gd name="T24" fmla="*/ 30 w 35"/>
                    <a:gd name="T25" fmla="*/ 0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5" h="63">
                      <a:moveTo>
                        <a:pt x="30" y="0"/>
                      </a:moveTo>
                      <a:cubicBezTo>
                        <a:pt x="30" y="0"/>
                        <a:pt x="29" y="0"/>
                        <a:pt x="29" y="0"/>
                      </a:cubicBezTo>
                      <a:cubicBezTo>
                        <a:pt x="26" y="1"/>
                        <a:pt x="24" y="3"/>
                        <a:pt x="24" y="6"/>
                      </a:cubicBezTo>
                      <a:cubicBezTo>
                        <a:pt x="24" y="27"/>
                        <a:pt x="24" y="27"/>
                        <a:pt x="24" y="27"/>
                      </a:cubicBezTo>
                      <a:cubicBezTo>
                        <a:pt x="2" y="54"/>
                        <a:pt x="2" y="54"/>
                        <a:pt x="2" y="54"/>
                      </a:cubicBezTo>
                      <a:cubicBezTo>
                        <a:pt x="0" y="56"/>
                        <a:pt x="0" y="59"/>
                        <a:pt x="3" y="61"/>
                      </a:cubicBezTo>
                      <a:cubicBezTo>
                        <a:pt x="4" y="62"/>
                        <a:pt x="5" y="63"/>
                        <a:pt x="6" y="63"/>
                      </a:cubicBezTo>
                      <a:cubicBezTo>
                        <a:pt x="8" y="63"/>
                        <a:pt x="9" y="62"/>
                        <a:pt x="10" y="61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35" y="33"/>
                        <a:pt x="35" y="31"/>
                        <a:pt x="35" y="29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3"/>
                        <a:pt x="33" y="0"/>
                        <a:pt x="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 dirty="0">
                    <a:solidFill>
                      <a:srgbClr val="2C344B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52" name="Freeform 84"/>
                <p:cNvSpPr>
                  <a:spLocks/>
                </p:cNvSpPr>
                <p:nvPr/>
              </p:nvSpPr>
              <p:spPr bwMode="auto">
                <a:xfrm>
                  <a:off x="6323014" y="4870451"/>
                  <a:ext cx="184150" cy="185738"/>
                </a:xfrm>
                <a:custGeom>
                  <a:avLst/>
                  <a:gdLst>
                    <a:gd name="T0" fmla="*/ 11 w 49"/>
                    <a:gd name="T1" fmla="*/ 11 h 49"/>
                    <a:gd name="T2" fmla="*/ 7 w 49"/>
                    <a:gd name="T3" fmla="*/ 46 h 49"/>
                    <a:gd name="T4" fmla="*/ 14 w 49"/>
                    <a:gd name="T5" fmla="*/ 47 h 49"/>
                    <a:gd name="T6" fmla="*/ 46 w 49"/>
                    <a:gd name="T7" fmla="*/ 15 h 49"/>
                    <a:gd name="T8" fmla="*/ 45 w 49"/>
                    <a:gd name="T9" fmla="*/ 7 h 49"/>
                    <a:gd name="T10" fmla="*/ 11 w 49"/>
                    <a:gd name="T11" fmla="*/ 11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9" h="49">
                      <a:moveTo>
                        <a:pt x="11" y="11"/>
                      </a:moveTo>
                      <a:cubicBezTo>
                        <a:pt x="1" y="21"/>
                        <a:pt x="0" y="35"/>
                        <a:pt x="7" y="46"/>
                      </a:cubicBezTo>
                      <a:cubicBezTo>
                        <a:pt x="9" y="49"/>
                        <a:pt x="12" y="49"/>
                        <a:pt x="14" y="47"/>
                      </a:cubicBezTo>
                      <a:cubicBezTo>
                        <a:pt x="46" y="15"/>
                        <a:pt x="46" y="15"/>
                        <a:pt x="46" y="15"/>
                      </a:cubicBezTo>
                      <a:cubicBezTo>
                        <a:pt x="49" y="13"/>
                        <a:pt x="48" y="9"/>
                        <a:pt x="45" y="7"/>
                      </a:cubicBezTo>
                      <a:cubicBezTo>
                        <a:pt x="35" y="0"/>
                        <a:pt x="20" y="2"/>
                        <a:pt x="1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 dirty="0">
                    <a:solidFill>
                      <a:srgbClr val="2C344B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54AC966B-2323-991D-D4BD-F612828D8BEF}"/>
              </a:ext>
            </a:extLst>
          </p:cNvPr>
          <p:cNvGrpSpPr/>
          <p:nvPr/>
        </p:nvGrpSpPr>
        <p:grpSpPr>
          <a:xfrm>
            <a:off x="289096" y="3713639"/>
            <a:ext cx="6768929" cy="688102"/>
            <a:chOff x="289096" y="3713639"/>
            <a:chExt cx="6768929" cy="68810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1DB6E4B-4A09-DAF0-6FF4-906CCF4A9F85}"/>
                </a:ext>
              </a:extLst>
            </p:cNvPr>
            <p:cNvGrpSpPr/>
            <p:nvPr/>
          </p:nvGrpSpPr>
          <p:grpSpPr>
            <a:xfrm>
              <a:off x="289096" y="3713639"/>
              <a:ext cx="682895" cy="688102"/>
              <a:chOff x="1689792" y="5118601"/>
              <a:chExt cx="688368" cy="688368"/>
            </a:xfrm>
          </p:grpSpPr>
          <p:grpSp>
            <p:nvGrpSpPr>
              <p:cNvPr id="28" name="组合 27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    <p:cNvGrpSpPr/>
              <p:nvPr/>
            </p:nvGrpSpPr>
            <p:grpSpPr>
              <a:xfrm>
                <a:off x="1689792" y="5118601"/>
                <a:ext cx="688368" cy="688368"/>
                <a:chOff x="7242071" y="5103361"/>
                <a:chExt cx="688368" cy="688368"/>
              </a:xfrm>
            </p:grpSpPr>
            <p:sp>
              <p:nvSpPr>
                <p:cNvPr id="29" name="椭圆 28"/>
                <p:cNvSpPr/>
                <p:nvPr/>
              </p:nvSpPr>
              <p:spPr>
                <a:xfrm>
                  <a:off x="7242071" y="5103361"/>
                  <a:ext cx="688368" cy="688368"/>
                </a:xfrm>
                <a:prstGeom prst="ellipse">
                  <a:avLst/>
                </a:prstGeom>
                <a:gradFill>
                  <a:gsLst>
                    <a:gs pos="0">
                      <a:srgbClr val="FFFFFF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5000000" scaled="0"/>
                </a:gradFill>
                <a:ln w="2540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  <a:effectLst>
                  <a:outerShdw blurRad="63500" sx="103000" sy="103000" algn="ctr" rotWithShape="0">
                    <a:prstClr val="black">
                      <a:alpha val="2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dirty="0">
                    <a:solidFill>
                      <a:srgbClr val="2C344B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椭圆 29"/>
                <p:cNvSpPr/>
                <p:nvPr/>
              </p:nvSpPr>
              <p:spPr>
                <a:xfrm>
                  <a:off x="7286625" y="5148946"/>
                  <a:ext cx="608738" cy="608738"/>
                </a:xfrm>
                <a:prstGeom prst="ellipse">
                  <a:avLst/>
                </a:prstGeom>
                <a:gradFill>
                  <a:gsLst>
                    <a:gs pos="0">
                      <a:srgbClr val="2C344B"/>
                    </a:gs>
                    <a:gs pos="100000">
                      <a:srgbClr val="21273E"/>
                    </a:gs>
                  </a:gsLst>
                </a:gradFill>
                <a:ln w="28575"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 dirty="0">
                    <a:solidFill>
                      <a:srgbClr val="2C344B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0" name="组合 3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    <p:cNvGrpSpPr/>
              <p:nvPr/>
            </p:nvGrpSpPr>
            <p:grpSpPr>
              <a:xfrm>
                <a:off x="1862978" y="5279547"/>
                <a:ext cx="367805" cy="366477"/>
                <a:chOff x="5287964" y="2994026"/>
                <a:chExt cx="879475" cy="876300"/>
              </a:xfrm>
              <a:solidFill>
                <a:schemeClr val="bg1"/>
              </a:solidFill>
            </p:grpSpPr>
            <p:sp>
              <p:nvSpPr>
                <p:cNvPr id="41" name="Freeform 75"/>
                <p:cNvSpPr>
                  <a:spLocks noEditPoints="1"/>
                </p:cNvSpPr>
                <p:nvPr/>
              </p:nvSpPr>
              <p:spPr bwMode="auto">
                <a:xfrm>
                  <a:off x="5287964" y="3076576"/>
                  <a:ext cx="796925" cy="793750"/>
                </a:xfrm>
                <a:custGeom>
                  <a:avLst/>
                  <a:gdLst>
                    <a:gd name="T0" fmla="*/ 105 w 211"/>
                    <a:gd name="T1" fmla="*/ 211 h 211"/>
                    <a:gd name="T2" fmla="*/ 211 w 211"/>
                    <a:gd name="T3" fmla="*/ 106 h 211"/>
                    <a:gd name="T4" fmla="*/ 198 w 211"/>
                    <a:gd name="T5" fmla="*/ 56 h 211"/>
                    <a:gd name="T6" fmla="*/ 196 w 211"/>
                    <a:gd name="T7" fmla="*/ 56 h 211"/>
                    <a:gd name="T8" fmla="*/ 194 w 211"/>
                    <a:gd name="T9" fmla="*/ 56 h 211"/>
                    <a:gd name="T10" fmla="*/ 181 w 211"/>
                    <a:gd name="T11" fmla="*/ 55 h 211"/>
                    <a:gd name="T12" fmla="*/ 171 w 211"/>
                    <a:gd name="T13" fmla="*/ 65 h 211"/>
                    <a:gd name="T14" fmla="*/ 183 w 211"/>
                    <a:gd name="T15" fmla="*/ 106 h 211"/>
                    <a:gd name="T16" fmla="*/ 105 w 211"/>
                    <a:gd name="T17" fmla="*/ 183 h 211"/>
                    <a:gd name="T18" fmla="*/ 28 w 211"/>
                    <a:gd name="T19" fmla="*/ 106 h 211"/>
                    <a:gd name="T20" fmla="*/ 105 w 211"/>
                    <a:gd name="T21" fmla="*/ 28 h 211"/>
                    <a:gd name="T22" fmla="*/ 146 w 211"/>
                    <a:gd name="T23" fmla="*/ 40 h 211"/>
                    <a:gd name="T24" fmla="*/ 155 w 211"/>
                    <a:gd name="T25" fmla="*/ 31 h 211"/>
                    <a:gd name="T26" fmla="*/ 154 w 211"/>
                    <a:gd name="T27" fmla="*/ 16 h 211"/>
                    <a:gd name="T28" fmla="*/ 154 w 211"/>
                    <a:gd name="T29" fmla="*/ 12 h 211"/>
                    <a:gd name="T30" fmla="*/ 105 w 211"/>
                    <a:gd name="T31" fmla="*/ 0 h 211"/>
                    <a:gd name="T32" fmla="*/ 0 w 211"/>
                    <a:gd name="T33" fmla="*/ 106 h 211"/>
                    <a:gd name="T34" fmla="*/ 105 w 211"/>
                    <a:gd name="T35" fmla="*/ 211 h 211"/>
                    <a:gd name="T36" fmla="*/ 105 w 211"/>
                    <a:gd name="T37" fmla="*/ 211 h 211"/>
                    <a:gd name="T38" fmla="*/ 105 w 211"/>
                    <a:gd name="T39" fmla="*/ 211 h 2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11" h="211">
                      <a:moveTo>
                        <a:pt x="105" y="211"/>
                      </a:moveTo>
                      <a:cubicBezTo>
                        <a:pt x="164" y="211"/>
                        <a:pt x="211" y="164"/>
                        <a:pt x="211" y="106"/>
                      </a:cubicBezTo>
                      <a:cubicBezTo>
                        <a:pt x="211" y="88"/>
                        <a:pt x="206" y="71"/>
                        <a:pt x="198" y="56"/>
                      </a:cubicBezTo>
                      <a:cubicBezTo>
                        <a:pt x="198" y="56"/>
                        <a:pt x="197" y="56"/>
                        <a:pt x="196" y="56"/>
                      </a:cubicBezTo>
                      <a:cubicBezTo>
                        <a:pt x="195" y="56"/>
                        <a:pt x="195" y="56"/>
                        <a:pt x="194" y="56"/>
                      </a:cubicBezTo>
                      <a:cubicBezTo>
                        <a:pt x="181" y="55"/>
                        <a:pt x="181" y="55"/>
                        <a:pt x="181" y="55"/>
                      </a:cubicBezTo>
                      <a:cubicBezTo>
                        <a:pt x="171" y="65"/>
                        <a:pt x="171" y="65"/>
                        <a:pt x="171" y="65"/>
                      </a:cubicBezTo>
                      <a:cubicBezTo>
                        <a:pt x="179" y="77"/>
                        <a:pt x="183" y="91"/>
                        <a:pt x="183" y="106"/>
                      </a:cubicBezTo>
                      <a:cubicBezTo>
                        <a:pt x="183" y="149"/>
                        <a:pt x="148" y="183"/>
                        <a:pt x="105" y="183"/>
                      </a:cubicBezTo>
                      <a:cubicBezTo>
                        <a:pt x="62" y="183"/>
                        <a:pt x="28" y="149"/>
                        <a:pt x="28" y="106"/>
                      </a:cubicBezTo>
                      <a:cubicBezTo>
                        <a:pt x="28" y="63"/>
                        <a:pt x="62" y="28"/>
                        <a:pt x="105" y="28"/>
                      </a:cubicBezTo>
                      <a:cubicBezTo>
                        <a:pt x="120" y="28"/>
                        <a:pt x="134" y="32"/>
                        <a:pt x="146" y="40"/>
                      </a:cubicBezTo>
                      <a:cubicBezTo>
                        <a:pt x="155" y="31"/>
                        <a:pt x="155" y="31"/>
                        <a:pt x="155" y="31"/>
                      </a:cubicBezTo>
                      <a:cubicBezTo>
                        <a:pt x="154" y="16"/>
                        <a:pt x="154" y="16"/>
                        <a:pt x="154" y="16"/>
                      </a:cubicBezTo>
                      <a:cubicBezTo>
                        <a:pt x="154" y="14"/>
                        <a:pt x="154" y="13"/>
                        <a:pt x="154" y="12"/>
                      </a:cubicBezTo>
                      <a:cubicBezTo>
                        <a:pt x="139" y="5"/>
                        <a:pt x="123" y="0"/>
                        <a:pt x="105" y="0"/>
                      </a:cubicBezTo>
                      <a:cubicBezTo>
                        <a:pt x="47" y="0"/>
                        <a:pt x="0" y="48"/>
                        <a:pt x="0" y="106"/>
                      </a:cubicBezTo>
                      <a:cubicBezTo>
                        <a:pt x="0" y="164"/>
                        <a:pt x="47" y="211"/>
                        <a:pt x="105" y="211"/>
                      </a:cubicBezTo>
                      <a:close/>
                      <a:moveTo>
                        <a:pt x="105" y="211"/>
                      </a:moveTo>
                      <a:cubicBezTo>
                        <a:pt x="105" y="211"/>
                        <a:pt x="105" y="211"/>
                        <a:pt x="105" y="21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 dirty="0">
                    <a:solidFill>
                      <a:srgbClr val="2C344B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2" name="Freeform 76"/>
                <p:cNvSpPr>
                  <a:spLocks noEditPoints="1"/>
                </p:cNvSpPr>
                <p:nvPr/>
              </p:nvSpPr>
              <p:spPr bwMode="auto">
                <a:xfrm>
                  <a:off x="5487989" y="3279776"/>
                  <a:ext cx="392113" cy="392113"/>
                </a:xfrm>
                <a:custGeom>
                  <a:avLst/>
                  <a:gdLst>
                    <a:gd name="T0" fmla="*/ 52 w 104"/>
                    <a:gd name="T1" fmla="*/ 25 h 104"/>
                    <a:gd name="T2" fmla="*/ 54 w 104"/>
                    <a:gd name="T3" fmla="*/ 25 h 104"/>
                    <a:gd name="T4" fmla="*/ 74 w 104"/>
                    <a:gd name="T5" fmla="*/ 5 h 104"/>
                    <a:gd name="T6" fmla="*/ 74 w 104"/>
                    <a:gd name="T7" fmla="*/ 5 h 104"/>
                    <a:gd name="T8" fmla="*/ 52 w 104"/>
                    <a:gd name="T9" fmla="*/ 0 h 104"/>
                    <a:gd name="T10" fmla="*/ 0 w 104"/>
                    <a:gd name="T11" fmla="*/ 52 h 104"/>
                    <a:gd name="T12" fmla="*/ 52 w 104"/>
                    <a:gd name="T13" fmla="*/ 104 h 104"/>
                    <a:gd name="T14" fmla="*/ 104 w 104"/>
                    <a:gd name="T15" fmla="*/ 52 h 104"/>
                    <a:gd name="T16" fmla="*/ 99 w 104"/>
                    <a:gd name="T17" fmla="*/ 30 h 104"/>
                    <a:gd name="T18" fmla="*/ 99 w 104"/>
                    <a:gd name="T19" fmla="*/ 30 h 104"/>
                    <a:gd name="T20" fmla="*/ 79 w 104"/>
                    <a:gd name="T21" fmla="*/ 50 h 104"/>
                    <a:gd name="T22" fmla="*/ 79 w 104"/>
                    <a:gd name="T23" fmla="*/ 52 h 104"/>
                    <a:gd name="T24" fmla="*/ 52 w 104"/>
                    <a:gd name="T25" fmla="*/ 79 h 104"/>
                    <a:gd name="T26" fmla="*/ 25 w 104"/>
                    <a:gd name="T27" fmla="*/ 52 h 104"/>
                    <a:gd name="T28" fmla="*/ 52 w 104"/>
                    <a:gd name="T29" fmla="*/ 25 h 104"/>
                    <a:gd name="T30" fmla="*/ 52 w 104"/>
                    <a:gd name="T31" fmla="*/ 25 h 104"/>
                    <a:gd name="T32" fmla="*/ 52 w 104"/>
                    <a:gd name="T33" fmla="*/ 25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04" h="104">
                      <a:moveTo>
                        <a:pt x="52" y="25"/>
                      </a:moveTo>
                      <a:cubicBezTo>
                        <a:pt x="53" y="25"/>
                        <a:pt x="54" y="25"/>
                        <a:pt x="54" y="25"/>
                      </a:cubicBezTo>
                      <a:cubicBezTo>
                        <a:pt x="74" y="5"/>
                        <a:pt x="74" y="5"/>
                        <a:pt x="74" y="5"/>
                      </a:cubicBezTo>
                      <a:cubicBezTo>
                        <a:pt x="74" y="5"/>
                        <a:pt x="74" y="5"/>
                        <a:pt x="74" y="5"/>
                      </a:cubicBezTo>
                      <a:cubicBezTo>
                        <a:pt x="68" y="2"/>
                        <a:pt x="60" y="0"/>
                        <a:pt x="52" y="0"/>
                      </a:cubicBezTo>
                      <a:cubicBezTo>
                        <a:pt x="24" y="0"/>
                        <a:pt x="0" y="23"/>
                        <a:pt x="0" y="52"/>
                      </a:cubicBezTo>
                      <a:cubicBezTo>
                        <a:pt x="0" y="81"/>
                        <a:pt x="24" y="104"/>
                        <a:pt x="52" y="104"/>
                      </a:cubicBezTo>
                      <a:cubicBezTo>
                        <a:pt x="81" y="104"/>
                        <a:pt x="104" y="81"/>
                        <a:pt x="104" y="52"/>
                      </a:cubicBezTo>
                      <a:cubicBezTo>
                        <a:pt x="104" y="44"/>
                        <a:pt x="102" y="37"/>
                        <a:pt x="99" y="30"/>
                      </a:cubicBezTo>
                      <a:cubicBezTo>
                        <a:pt x="99" y="30"/>
                        <a:pt x="99" y="30"/>
                        <a:pt x="99" y="30"/>
                      </a:cubicBezTo>
                      <a:cubicBezTo>
                        <a:pt x="79" y="50"/>
                        <a:pt x="79" y="50"/>
                        <a:pt x="79" y="50"/>
                      </a:cubicBezTo>
                      <a:cubicBezTo>
                        <a:pt x="79" y="50"/>
                        <a:pt x="79" y="51"/>
                        <a:pt x="79" y="52"/>
                      </a:cubicBezTo>
                      <a:cubicBezTo>
                        <a:pt x="79" y="67"/>
                        <a:pt x="67" y="79"/>
                        <a:pt x="52" y="79"/>
                      </a:cubicBezTo>
                      <a:cubicBezTo>
                        <a:pt x="37" y="79"/>
                        <a:pt x="25" y="67"/>
                        <a:pt x="25" y="52"/>
                      </a:cubicBezTo>
                      <a:cubicBezTo>
                        <a:pt x="25" y="37"/>
                        <a:pt x="37" y="25"/>
                        <a:pt x="52" y="25"/>
                      </a:cubicBezTo>
                      <a:close/>
                      <a:moveTo>
                        <a:pt x="52" y="25"/>
                      </a:moveTo>
                      <a:cubicBezTo>
                        <a:pt x="52" y="25"/>
                        <a:pt x="52" y="25"/>
                        <a:pt x="52" y="2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 dirty="0">
                    <a:solidFill>
                      <a:srgbClr val="2C344B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3" name="Freeform 77"/>
                <p:cNvSpPr>
                  <a:spLocks noEditPoints="1"/>
                </p:cNvSpPr>
                <p:nvPr/>
              </p:nvSpPr>
              <p:spPr bwMode="auto">
                <a:xfrm>
                  <a:off x="5722939" y="2994026"/>
                  <a:ext cx="444500" cy="441325"/>
                </a:xfrm>
                <a:custGeom>
                  <a:avLst/>
                  <a:gdLst>
                    <a:gd name="T0" fmla="*/ 99 w 118"/>
                    <a:gd name="T1" fmla="*/ 32 h 117"/>
                    <a:gd name="T2" fmla="*/ 105 w 118"/>
                    <a:gd name="T3" fmla="*/ 26 h 117"/>
                    <a:gd name="T4" fmla="*/ 105 w 118"/>
                    <a:gd name="T5" fmla="*/ 17 h 117"/>
                    <a:gd name="T6" fmla="*/ 101 w 118"/>
                    <a:gd name="T7" fmla="*/ 13 h 117"/>
                    <a:gd name="T8" fmla="*/ 96 w 118"/>
                    <a:gd name="T9" fmla="*/ 11 h 117"/>
                    <a:gd name="T10" fmla="*/ 92 w 118"/>
                    <a:gd name="T11" fmla="*/ 13 h 117"/>
                    <a:gd name="T12" fmla="*/ 85 w 118"/>
                    <a:gd name="T13" fmla="*/ 19 h 117"/>
                    <a:gd name="T14" fmla="*/ 84 w 118"/>
                    <a:gd name="T15" fmla="*/ 2 h 117"/>
                    <a:gd name="T16" fmla="*/ 82 w 118"/>
                    <a:gd name="T17" fmla="*/ 0 h 117"/>
                    <a:gd name="T18" fmla="*/ 80 w 118"/>
                    <a:gd name="T19" fmla="*/ 1 h 117"/>
                    <a:gd name="T20" fmla="*/ 54 w 118"/>
                    <a:gd name="T21" fmla="*/ 26 h 117"/>
                    <a:gd name="T22" fmla="*/ 51 w 118"/>
                    <a:gd name="T23" fmla="*/ 35 h 117"/>
                    <a:gd name="T24" fmla="*/ 51 w 118"/>
                    <a:gd name="T25" fmla="*/ 36 h 117"/>
                    <a:gd name="T26" fmla="*/ 52 w 118"/>
                    <a:gd name="T27" fmla="*/ 52 h 117"/>
                    <a:gd name="T28" fmla="*/ 43 w 118"/>
                    <a:gd name="T29" fmla="*/ 62 h 117"/>
                    <a:gd name="T30" fmla="*/ 26 w 118"/>
                    <a:gd name="T31" fmla="*/ 78 h 117"/>
                    <a:gd name="T32" fmla="*/ 26 w 118"/>
                    <a:gd name="T33" fmla="*/ 79 h 117"/>
                    <a:gd name="T34" fmla="*/ 10 w 118"/>
                    <a:gd name="T35" fmla="*/ 95 h 117"/>
                    <a:gd name="T36" fmla="*/ 2 w 118"/>
                    <a:gd name="T37" fmla="*/ 102 h 117"/>
                    <a:gd name="T38" fmla="*/ 1 w 118"/>
                    <a:gd name="T39" fmla="*/ 106 h 117"/>
                    <a:gd name="T40" fmla="*/ 0 w 118"/>
                    <a:gd name="T41" fmla="*/ 111 h 117"/>
                    <a:gd name="T42" fmla="*/ 6 w 118"/>
                    <a:gd name="T43" fmla="*/ 117 h 117"/>
                    <a:gd name="T44" fmla="*/ 6 w 118"/>
                    <a:gd name="T45" fmla="*/ 117 h 117"/>
                    <a:gd name="T46" fmla="*/ 12 w 118"/>
                    <a:gd name="T47" fmla="*/ 117 h 117"/>
                    <a:gd name="T48" fmla="*/ 16 w 118"/>
                    <a:gd name="T49" fmla="*/ 115 h 117"/>
                    <a:gd name="T50" fmla="*/ 66 w 118"/>
                    <a:gd name="T51" fmla="*/ 65 h 117"/>
                    <a:gd name="T52" fmla="*/ 81 w 118"/>
                    <a:gd name="T53" fmla="*/ 66 h 117"/>
                    <a:gd name="T54" fmla="*/ 82 w 118"/>
                    <a:gd name="T55" fmla="*/ 66 h 117"/>
                    <a:gd name="T56" fmla="*/ 83 w 118"/>
                    <a:gd name="T57" fmla="*/ 66 h 117"/>
                    <a:gd name="T58" fmla="*/ 91 w 118"/>
                    <a:gd name="T59" fmla="*/ 63 h 117"/>
                    <a:gd name="T60" fmla="*/ 116 w 118"/>
                    <a:gd name="T61" fmla="*/ 37 h 117"/>
                    <a:gd name="T62" fmla="*/ 115 w 118"/>
                    <a:gd name="T63" fmla="*/ 33 h 117"/>
                    <a:gd name="T64" fmla="*/ 99 w 118"/>
                    <a:gd name="T65" fmla="*/ 32 h 117"/>
                    <a:gd name="T66" fmla="*/ 99 w 118"/>
                    <a:gd name="T67" fmla="*/ 32 h 117"/>
                    <a:gd name="T68" fmla="*/ 99 w 118"/>
                    <a:gd name="T69" fmla="*/ 32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18" h="117">
                      <a:moveTo>
                        <a:pt x="99" y="32"/>
                      </a:moveTo>
                      <a:cubicBezTo>
                        <a:pt x="105" y="26"/>
                        <a:pt x="105" y="26"/>
                        <a:pt x="105" y="26"/>
                      </a:cubicBezTo>
                      <a:cubicBezTo>
                        <a:pt x="108" y="24"/>
                        <a:pt x="108" y="20"/>
                        <a:pt x="105" y="17"/>
                      </a:cubicBezTo>
                      <a:cubicBezTo>
                        <a:pt x="101" y="13"/>
                        <a:pt x="101" y="13"/>
                        <a:pt x="101" y="13"/>
                      </a:cubicBezTo>
                      <a:cubicBezTo>
                        <a:pt x="100" y="12"/>
                        <a:pt x="98" y="11"/>
                        <a:pt x="96" y="11"/>
                      </a:cubicBezTo>
                      <a:cubicBezTo>
                        <a:pt x="95" y="11"/>
                        <a:pt x="93" y="12"/>
                        <a:pt x="92" y="13"/>
                      </a:cubicBezTo>
                      <a:cubicBezTo>
                        <a:pt x="85" y="19"/>
                        <a:pt x="85" y="19"/>
                        <a:pt x="85" y="19"/>
                      </a:cubicBezTo>
                      <a:cubicBezTo>
                        <a:pt x="84" y="2"/>
                        <a:pt x="84" y="2"/>
                        <a:pt x="84" y="2"/>
                      </a:cubicBezTo>
                      <a:cubicBezTo>
                        <a:pt x="84" y="1"/>
                        <a:pt x="83" y="0"/>
                        <a:pt x="82" y="0"/>
                      </a:cubicBezTo>
                      <a:cubicBezTo>
                        <a:pt x="81" y="0"/>
                        <a:pt x="80" y="0"/>
                        <a:pt x="80" y="1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2" y="29"/>
                        <a:pt x="51" y="32"/>
                        <a:pt x="51" y="35"/>
                      </a:cubicBezTo>
                      <a:cubicBezTo>
                        <a:pt x="51" y="36"/>
                        <a:pt x="51" y="36"/>
                        <a:pt x="51" y="36"/>
                      </a:cubicBezTo>
                      <a:cubicBezTo>
                        <a:pt x="52" y="52"/>
                        <a:pt x="52" y="52"/>
                        <a:pt x="52" y="52"/>
                      </a:cubicBezTo>
                      <a:cubicBezTo>
                        <a:pt x="43" y="62"/>
                        <a:pt x="43" y="62"/>
                        <a:pt x="43" y="62"/>
                      </a:cubicBezTo>
                      <a:cubicBezTo>
                        <a:pt x="26" y="78"/>
                        <a:pt x="26" y="78"/>
                        <a:pt x="26" y="78"/>
                      </a:cubicBezTo>
                      <a:cubicBezTo>
                        <a:pt x="26" y="79"/>
                        <a:pt x="26" y="79"/>
                        <a:pt x="26" y="79"/>
                      </a:cubicBezTo>
                      <a:cubicBezTo>
                        <a:pt x="10" y="95"/>
                        <a:pt x="10" y="95"/>
                        <a:pt x="10" y="95"/>
                      </a:cubicBezTo>
                      <a:cubicBezTo>
                        <a:pt x="2" y="102"/>
                        <a:pt x="2" y="102"/>
                        <a:pt x="2" y="102"/>
                      </a:cubicBezTo>
                      <a:cubicBezTo>
                        <a:pt x="1" y="103"/>
                        <a:pt x="1" y="104"/>
                        <a:pt x="1" y="106"/>
                      </a:cubicBezTo>
                      <a:cubicBezTo>
                        <a:pt x="0" y="111"/>
                        <a:pt x="0" y="111"/>
                        <a:pt x="0" y="111"/>
                      </a:cubicBezTo>
                      <a:cubicBezTo>
                        <a:pt x="0" y="115"/>
                        <a:pt x="3" y="117"/>
                        <a:pt x="6" y="117"/>
                      </a:cubicBezTo>
                      <a:cubicBezTo>
                        <a:pt x="6" y="117"/>
                        <a:pt x="6" y="117"/>
                        <a:pt x="6" y="117"/>
                      </a:cubicBezTo>
                      <a:cubicBezTo>
                        <a:pt x="12" y="117"/>
                        <a:pt x="12" y="117"/>
                        <a:pt x="12" y="117"/>
                      </a:cubicBezTo>
                      <a:cubicBezTo>
                        <a:pt x="14" y="117"/>
                        <a:pt x="15" y="116"/>
                        <a:pt x="16" y="115"/>
                      </a:cubicBezTo>
                      <a:cubicBezTo>
                        <a:pt x="66" y="65"/>
                        <a:pt x="66" y="65"/>
                        <a:pt x="66" y="65"/>
                      </a:cubicBezTo>
                      <a:cubicBezTo>
                        <a:pt x="81" y="66"/>
                        <a:pt x="81" y="66"/>
                        <a:pt x="81" y="66"/>
                      </a:cubicBezTo>
                      <a:cubicBezTo>
                        <a:pt x="82" y="66"/>
                        <a:pt x="82" y="66"/>
                        <a:pt x="82" y="66"/>
                      </a:cubicBezTo>
                      <a:cubicBezTo>
                        <a:pt x="82" y="66"/>
                        <a:pt x="82" y="66"/>
                        <a:pt x="83" y="66"/>
                      </a:cubicBezTo>
                      <a:cubicBezTo>
                        <a:pt x="86" y="66"/>
                        <a:pt x="89" y="65"/>
                        <a:pt x="91" y="63"/>
                      </a:cubicBezTo>
                      <a:cubicBezTo>
                        <a:pt x="116" y="37"/>
                        <a:pt x="116" y="37"/>
                        <a:pt x="116" y="37"/>
                      </a:cubicBezTo>
                      <a:cubicBezTo>
                        <a:pt x="118" y="36"/>
                        <a:pt x="117" y="33"/>
                        <a:pt x="115" y="33"/>
                      </a:cubicBezTo>
                      <a:lnTo>
                        <a:pt x="99" y="32"/>
                      </a:ln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 dirty="0">
                    <a:solidFill>
                      <a:srgbClr val="2C344B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55" name="矩形 35">
              <a:extLst>
                <a:ext uri="{FF2B5EF4-FFF2-40B4-BE49-F238E27FC236}">
                  <a16:creationId xmlns:a16="http://schemas.microsoft.com/office/drawing/2014/main" id="{B2BFC598-4475-23B6-9052-DAE232B98E3C}"/>
                </a:ext>
              </a:extLst>
            </p:cNvPr>
            <p:cNvSpPr/>
            <p:nvPr/>
          </p:nvSpPr>
          <p:spPr>
            <a:xfrm>
              <a:off x="1380774" y="3824934"/>
              <a:ext cx="567725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rgbClr val="2C344B"/>
                  </a:solidFill>
                  <a:cs typeface="+mn-ea"/>
                  <a:sym typeface="+mn-lt"/>
                </a:rPr>
                <a:t>The processed image is then fed into the pre-trained TensorFlow model.</a:t>
              </a:r>
              <a:endParaRPr lang="zh-CN" altLang="en-US" sz="1400" b="1" dirty="0">
                <a:solidFill>
                  <a:srgbClr val="2C344B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66EDFB68-E302-C152-E7BF-D07EBA4BAA1A}"/>
              </a:ext>
            </a:extLst>
          </p:cNvPr>
          <p:cNvGrpSpPr/>
          <p:nvPr/>
        </p:nvGrpSpPr>
        <p:grpSpPr>
          <a:xfrm>
            <a:off x="310134" y="1434727"/>
            <a:ext cx="6747891" cy="688102"/>
            <a:chOff x="310134" y="1434727"/>
            <a:chExt cx="6747891" cy="688102"/>
          </a:xfrm>
        </p:grpSpPr>
        <p:sp>
          <p:nvSpPr>
            <p:cNvPr id="33" name="矩形 32"/>
            <p:cNvSpPr/>
            <p:nvPr/>
          </p:nvSpPr>
          <p:spPr>
            <a:xfrm>
              <a:off x="1294289" y="1571485"/>
              <a:ext cx="576373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rgbClr val="2C344B"/>
                  </a:solidFill>
                  <a:cs typeface="+mn-ea"/>
                  <a:sym typeface="+mn-lt"/>
                </a:rPr>
                <a:t>The user accesses the web app and sees a title “facemask Recognition App" and a prompt to upload an image.</a:t>
              </a:r>
              <a:endParaRPr lang="zh-CN" altLang="en-US" sz="1400" b="1" dirty="0">
                <a:solidFill>
                  <a:srgbClr val="2C344B"/>
                </a:solidFill>
                <a:cs typeface="+mn-ea"/>
                <a:sym typeface="+mn-lt"/>
              </a:endParaRPr>
            </a:p>
          </p:txBody>
        </p: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AEBF2B2E-C399-B404-FE2F-96FFDF6B682C}"/>
                </a:ext>
              </a:extLst>
            </p:cNvPr>
            <p:cNvGrpSpPr/>
            <p:nvPr/>
          </p:nvGrpSpPr>
          <p:grpSpPr>
            <a:xfrm>
              <a:off x="310134" y="1434727"/>
              <a:ext cx="682895" cy="688102"/>
              <a:chOff x="310134" y="1434727"/>
              <a:chExt cx="682895" cy="688102"/>
            </a:xfrm>
          </p:grpSpPr>
          <p:grpSp>
            <p:nvGrpSpPr>
              <p:cNvPr id="14" name="组合 13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    <p:cNvGrpSpPr/>
              <p:nvPr/>
            </p:nvGrpSpPr>
            <p:grpSpPr>
              <a:xfrm>
                <a:off x="310134" y="1434727"/>
                <a:ext cx="682895" cy="688102"/>
                <a:chOff x="7242071" y="1820434"/>
                <a:chExt cx="688368" cy="688368"/>
              </a:xfrm>
            </p:grpSpPr>
            <p:sp>
              <p:nvSpPr>
                <p:cNvPr id="19" name="椭圆 18"/>
                <p:cNvSpPr/>
                <p:nvPr/>
              </p:nvSpPr>
              <p:spPr>
                <a:xfrm>
                  <a:off x="7242071" y="1820434"/>
                  <a:ext cx="688368" cy="688368"/>
                </a:xfrm>
                <a:prstGeom prst="ellipse">
                  <a:avLst/>
                </a:prstGeom>
                <a:gradFill>
                  <a:gsLst>
                    <a:gs pos="0">
                      <a:srgbClr val="FFFFFF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5000000" scaled="0"/>
                </a:gradFill>
                <a:ln w="2540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  <a:effectLst>
                  <a:outerShdw blurRad="63500" sx="103000" sy="103000" algn="ctr" rotWithShape="0">
                    <a:prstClr val="black">
                      <a:alpha val="2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dirty="0">
                    <a:solidFill>
                      <a:srgbClr val="2C344B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0" name="椭圆 19"/>
                <p:cNvSpPr/>
                <p:nvPr/>
              </p:nvSpPr>
              <p:spPr>
                <a:xfrm>
                  <a:off x="7286625" y="1866019"/>
                  <a:ext cx="608738" cy="608738"/>
                </a:xfrm>
                <a:prstGeom prst="ellipse">
                  <a:avLst/>
                </a:prstGeom>
                <a:gradFill>
                  <a:gsLst>
                    <a:gs pos="0">
                      <a:srgbClr val="2C344B"/>
                    </a:gs>
                    <a:gs pos="100000">
                      <a:srgbClr val="21273E"/>
                    </a:gs>
                  </a:gsLst>
                  <a:lin ang="5400000" scaled="1"/>
                </a:gradFill>
                <a:ln w="28575"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 dirty="0">
                    <a:solidFill>
                      <a:srgbClr val="2C344B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19" name="Block Arc 14">
                <a:extLst>
                  <a:ext uri="{FF2B5EF4-FFF2-40B4-BE49-F238E27FC236}">
                    <a16:creationId xmlns:a16="http://schemas.microsoft.com/office/drawing/2014/main" id="{D4A747B3-182C-5F18-5B47-C763C0F015E8}"/>
                  </a:ext>
                </a:extLst>
              </p:cNvPr>
              <p:cNvSpPr/>
              <p:nvPr/>
            </p:nvSpPr>
            <p:spPr>
              <a:xfrm rot="16200000">
                <a:off x="412130" y="1529219"/>
                <a:ext cx="481122" cy="524684"/>
              </a:xfrm>
              <a:custGeom>
                <a:avLst/>
                <a:gdLst/>
                <a:ahLst/>
                <a:cxnLst/>
                <a:rect l="l" t="t" r="r" b="b"/>
                <a:pathLst>
                  <a:path w="3185463" h="3187558">
                    <a:moveTo>
                      <a:pt x="764000" y="2343999"/>
                    </a:moveTo>
                    <a:cubicBezTo>
                      <a:pt x="566798" y="2256389"/>
                      <a:pt x="385374" y="2134753"/>
                      <a:pt x="230072" y="1981662"/>
                    </a:cubicBezTo>
                    <a:cubicBezTo>
                      <a:pt x="297001" y="2223876"/>
                      <a:pt x="428049" y="2439341"/>
                      <a:pt x="603989" y="2608945"/>
                    </a:cubicBezTo>
                    <a:cubicBezTo>
                      <a:pt x="667739" y="2525681"/>
                      <a:pt x="720588" y="2436567"/>
                      <a:pt x="764000" y="2343999"/>
                    </a:cubicBezTo>
                    <a:close/>
                    <a:moveTo>
                      <a:pt x="783530" y="862903"/>
                    </a:moveTo>
                    <a:cubicBezTo>
                      <a:pt x="737619" y="760936"/>
                      <a:pt x="681240" y="662513"/>
                      <a:pt x="611676" y="571152"/>
                    </a:cubicBezTo>
                    <a:cubicBezTo>
                      <a:pt x="419218" y="754019"/>
                      <a:pt x="279227" y="991173"/>
                      <a:pt x="215545" y="1258034"/>
                    </a:cubicBezTo>
                    <a:cubicBezTo>
                      <a:pt x="378729" y="1090139"/>
                      <a:pt x="571934" y="956907"/>
                      <a:pt x="783530" y="862903"/>
                    </a:cubicBezTo>
                    <a:close/>
                    <a:moveTo>
                      <a:pt x="935657" y="1673146"/>
                    </a:moveTo>
                    <a:lnTo>
                      <a:pt x="227023" y="1673146"/>
                    </a:lnTo>
                    <a:cubicBezTo>
                      <a:pt x="393068" y="1882941"/>
                      <a:pt x="605618" y="2045968"/>
                      <a:pt x="844267" y="2153109"/>
                    </a:cubicBezTo>
                    <a:cubicBezTo>
                      <a:pt x="897907" y="1997390"/>
                      <a:pt x="928862" y="1835739"/>
                      <a:pt x="935657" y="1673146"/>
                    </a:cubicBezTo>
                    <a:close/>
                    <a:moveTo>
                      <a:pt x="935928" y="1493146"/>
                    </a:moveTo>
                    <a:cubicBezTo>
                      <a:pt x="928922" y="1345638"/>
                      <a:pt x="902278" y="1198995"/>
                      <a:pt x="856775" y="1056956"/>
                    </a:cubicBezTo>
                    <a:cubicBezTo>
                      <a:pt x="636768" y="1156959"/>
                      <a:pt x="439487" y="1304654"/>
                      <a:pt x="281464" y="1493146"/>
                    </a:cubicBezTo>
                    <a:close/>
                    <a:moveTo>
                      <a:pt x="1469785" y="2515107"/>
                    </a:moveTo>
                    <a:cubicBezTo>
                      <a:pt x="1283000" y="2508124"/>
                      <a:pt x="1100523" y="2472287"/>
                      <a:pt x="927628" y="2411229"/>
                    </a:cubicBezTo>
                    <a:cubicBezTo>
                      <a:pt x="876831" y="2520843"/>
                      <a:pt x="814172" y="2626182"/>
                      <a:pt x="738220" y="2724387"/>
                    </a:cubicBezTo>
                    <a:cubicBezTo>
                      <a:pt x="944637" y="2881665"/>
                      <a:pt x="1196120" y="2982471"/>
                      <a:pt x="1469785" y="3005418"/>
                    </a:cubicBezTo>
                    <a:close/>
                    <a:moveTo>
                      <a:pt x="1469785" y="1673146"/>
                    </a:moveTo>
                    <a:lnTo>
                      <a:pt x="1112275" y="1673146"/>
                    </a:lnTo>
                    <a:cubicBezTo>
                      <a:pt x="1105327" y="1858153"/>
                      <a:pt x="1070032" y="2042144"/>
                      <a:pt x="1008001" y="2219039"/>
                    </a:cubicBezTo>
                    <a:cubicBezTo>
                      <a:pt x="1155519" y="2270408"/>
                      <a:pt x="1310845" y="2300826"/>
                      <a:pt x="1469785" y="2307834"/>
                    </a:cubicBezTo>
                    <a:close/>
                    <a:moveTo>
                      <a:pt x="1469785" y="898989"/>
                    </a:moveTo>
                    <a:cubicBezTo>
                      <a:pt x="1315103" y="907762"/>
                      <a:pt x="1164166" y="938783"/>
                      <a:pt x="1020939" y="990066"/>
                    </a:cubicBezTo>
                    <a:cubicBezTo>
                      <a:pt x="1074574" y="1153655"/>
                      <a:pt x="1105461" y="1322925"/>
                      <a:pt x="1112368" y="1493146"/>
                    </a:cubicBezTo>
                    <a:lnTo>
                      <a:pt x="1469785" y="1493146"/>
                    </a:lnTo>
                    <a:close/>
                    <a:moveTo>
                      <a:pt x="1469785" y="182141"/>
                    </a:moveTo>
                    <a:cubicBezTo>
                      <a:pt x="1199839" y="204777"/>
                      <a:pt x="951477" y="303168"/>
                      <a:pt x="746615" y="456764"/>
                    </a:cubicBezTo>
                    <a:cubicBezTo>
                      <a:pt x="828296" y="562801"/>
                      <a:pt x="894225" y="677310"/>
                      <a:pt x="947434" y="796072"/>
                    </a:cubicBezTo>
                    <a:cubicBezTo>
                      <a:pt x="1113886" y="736067"/>
                      <a:pt x="1289644" y="700323"/>
                      <a:pt x="1469785" y="691530"/>
                    </a:cubicBezTo>
                    <a:close/>
                    <a:moveTo>
                      <a:pt x="2150063" y="992171"/>
                    </a:moveTo>
                    <a:cubicBezTo>
                      <a:pt x="1990712" y="935501"/>
                      <a:pt x="1822242" y="902595"/>
                      <a:pt x="1649785" y="897224"/>
                    </a:cubicBezTo>
                    <a:lnTo>
                      <a:pt x="1649785" y="1493146"/>
                    </a:lnTo>
                    <a:lnTo>
                      <a:pt x="2063712" y="1493146"/>
                    </a:lnTo>
                    <a:cubicBezTo>
                      <a:pt x="2069089" y="1323887"/>
                      <a:pt x="2098366" y="1155330"/>
                      <a:pt x="2150063" y="992171"/>
                    </a:cubicBezTo>
                    <a:close/>
                    <a:moveTo>
                      <a:pt x="2168848" y="2199110"/>
                    </a:moveTo>
                    <a:cubicBezTo>
                      <a:pt x="2108555" y="2028681"/>
                      <a:pt x="2073581" y="1851532"/>
                      <a:pt x="2065295" y="1673146"/>
                    </a:cubicBezTo>
                    <a:lnTo>
                      <a:pt x="1649785" y="1673146"/>
                    </a:lnTo>
                    <a:lnTo>
                      <a:pt x="1649785" y="2307299"/>
                    </a:lnTo>
                    <a:cubicBezTo>
                      <a:pt x="1829404" y="2299517"/>
                      <a:pt x="2004315" y="2261965"/>
                      <a:pt x="2168848" y="2199110"/>
                    </a:cubicBezTo>
                    <a:close/>
                    <a:moveTo>
                      <a:pt x="2422394" y="446879"/>
                    </a:moveTo>
                    <a:cubicBezTo>
                      <a:pt x="2204309" y="287209"/>
                      <a:pt x="1938140" y="189883"/>
                      <a:pt x="1649785" y="178919"/>
                    </a:cubicBezTo>
                    <a:lnTo>
                      <a:pt x="1649785" y="689876"/>
                    </a:lnTo>
                    <a:cubicBezTo>
                      <a:pt x="1846998" y="695154"/>
                      <a:pt x="2039668" y="732502"/>
                      <a:pt x="2221721" y="797410"/>
                    </a:cubicBezTo>
                    <a:cubicBezTo>
                      <a:pt x="2275056" y="675360"/>
                      <a:pt x="2341760" y="557662"/>
                      <a:pt x="2422394" y="446879"/>
                    </a:cubicBezTo>
                    <a:close/>
                    <a:moveTo>
                      <a:pt x="2447278" y="2722123"/>
                    </a:moveTo>
                    <a:cubicBezTo>
                      <a:pt x="2366121" y="2618714"/>
                      <a:pt x="2299534" y="2507403"/>
                      <a:pt x="2246145" y="2391362"/>
                    </a:cubicBezTo>
                    <a:cubicBezTo>
                      <a:pt x="2057375" y="2464119"/>
                      <a:pt x="1856285" y="2506958"/>
                      <a:pt x="1649785" y="2514779"/>
                    </a:cubicBezTo>
                    <a:lnTo>
                      <a:pt x="1649785" y="3008639"/>
                    </a:lnTo>
                    <a:cubicBezTo>
                      <a:pt x="1949198" y="2997255"/>
                      <a:pt x="2224691" y="2892757"/>
                      <a:pt x="2447278" y="2722123"/>
                    </a:cubicBezTo>
                    <a:close/>
                    <a:moveTo>
                      <a:pt x="2878934" y="1493146"/>
                    </a:moveTo>
                    <a:cubicBezTo>
                      <a:pt x="2723190" y="1307255"/>
                      <a:pt x="2529440" y="1161128"/>
                      <a:pt x="2313862" y="1060620"/>
                    </a:cubicBezTo>
                    <a:cubicBezTo>
                      <a:pt x="2270535" y="1201714"/>
                      <a:pt x="2245604" y="1347104"/>
                      <a:pt x="2240109" y="1493146"/>
                    </a:cubicBezTo>
                    <a:close/>
                    <a:moveTo>
                      <a:pt x="2890636" y="1673146"/>
                    </a:moveTo>
                    <a:lnTo>
                      <a:pt x="2241814" y="1673146"/>
                    </a:lnTo>
                    <a:cubicBezTo>
                      <a:pt x="2249736" y="1827102"/>
                      <a:pt x="2279520" y="1979973"/>
                      <a:pt x="2329964" y="2127513"/>
                    </a:cubicBezTo>
                    <a:cubicBezTo>
                      <a:pt x="2545677" y="2019923"/>
                      <a:pt x="2738160" y="1866413"/>
                      <a:pt x="2890636" y="1673146"/>
                    </a:cubicBezTo>
                    <a:close/>
                    <a:moveTo>
                      <a:pt x="2973035" y="1284386"/>
                    </a:moveTo>
                    <a:cubicBezTo>
                      <a:pt x="2912066" y="1001840"/>
                      <a:pt x="2765308" y="751379"/>
                      <a:pt x="2561381" y="561108"/>
                    </a:cubicBezTo>
                    <a:cubicBezTo>
                      <a:pt x="2489321" y="656437"/>
                      <a:pt x="2431363" y="759225"/>
                      <a:pt x="2384553" y="865647"/>
                    </a:cubicBezTo>
                    <a:cubicBezTo>
                      <a:pt x="2604520" y="964977"/>
                      <a:pt x="2804622" y="1106677"/>
                      <a:pt x="2973035" y="1284386"/>
                    </a:cubicBezTo>
                    <a:close/>
                    <a:moveTo>
                      <a:pt x="2974277" y="1897328"/>
                    </a:moveTo>
                    <a:cubicBezTo>
                      <a:pt x="2812488" y="2073933"/>
                      <a:pt x="2619878" y="2216690"/>
                      <a:pt x="2407486" y="2319665"/>
                    </a:cubicBezTo>
                    <a:cubicBezTo>
                      <a:pt x="2454169" y="2420503"/>
                      <a:pt x="2511856" y="2517376"/>
                      <a:pt x="2582047" y="2607468"/>
                    </a:cubicBezTo>
                    <a:cubicBezTo>
                      <a:pt x="2776399" y="2417974"/>
                      <a:pt x="2916061" y="2172750"/>
                      <a:pt x="2974277" y="1897328"/>
                    </a:cubicBezTo>
                    <a:close/>
                    <a:moveTo>
                      <a:pt x="3185463" y="1593779"/>
                    </a:moveTo>
                    <a:cubicBezTo>
                      <a:pt x="3185463" y="2473999"/>
                      <a:pt x="2471904" y="3187558"/>
                      <a:pt x="1591684" y="3187558"/>
                    </a:cubicBezTo>
                    <a:cubicBezTo>
                      <a:pt x="738111" y="3187558"/>
                      <a:pt x="41261" y="2516549"/>
                      <a:pt x="1913" y="1673146"/>
                    </a:cubicBezTo>
                    <a:lnTo>
                      <a:pt x="0" y="1673146"/>
                    </a:lnTo>
                    <a:lnTo>
                      <a:pt x="0" y="1493146"/>
                    </a:lnTo>
                    <a:lnTo>
                      <a:pt x="2750" y="1493146"/>
                    </a:lnTo>
                    <a:cubicBezTo>
                      <a:pt x="50490" y="700174"/>
                      <a:pt x="679654" y="64473"/>
                      <a:pt x="1469785" y="6156"/>
                    </a:cubicBezTo>
                    <a:lnTo>
                      <a:pt x="1469785" y="0"/>
                    </a:lnTo>
                    <a:lnTo>
                      <a:pt x="1591684" y="0"/>
                    </a:lnTo>
                    <a:lnTo>
                      <a:pt x="1649785" y="0"/>
                    </a:lnTo>
                    <a:lnTo>
                      <a:pt x="1649785" y="2934"/>
                    </a:lnTo>
                    <a:cubicBezTo>
                      <a:pt x="2503127" y="31654"/>
                      <a:pt x="3185463" y="733032"/>
                      <a:pt x="3185463" y="15937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rgbClr val="2C344B"/>
                  </a:solidFill>
                </a:endParaRPr>
              </a:p>
            </p:txBody>
          </p:sp>
        </p:grp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29F5B14C-164F-1DE2-C9DB-6FE2CFB5CC74}"/>
              </a:ext>
            </a:extLst>
          </p:cNvPr>
          <p:cNvGrpSpPr/>
          <p:nvPr/>
        </p:nvGrpSpPr>
        <p:grpSpPr>
          <a:xfrm>
            <a:off x="310134" y="2168396"/>
            <a:ext cx="6747891" cy="688102"/>
            <a:chOff x="310134" y="2168396"/>
            <a:chExt cx="6747891" cy="688102"/>
          </a:xfrm>
        </p:grpSpPr>
        <p:sp>
          <p:nvSpPr>
            <p:cNvPr id="39" name="矩形 38"/>
            <p:cNvSpPr/>
            <p:nvPr/>
          </p:nvSpPr>
          <p:spPr>
            <a:xfrm>
              <a:off x="1303593" y="2322635"/>
              <a:ext cx="575443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rgbClr val="2C344B"/>
                  </a:solidFill>
                  <a:cs typeface="+mn-ea"/>
                  <a:sym typeface="+mn-lt"/>
                </a:rPr>
                <a:t>The user selects an image from their local device by clicking on the "Upload an image" button.</a:t>
              </a:r>
              <a:endParaRPr lang="zh-CN" altLang="en-US" sz="1400" b="1" dirty="0">
                <a:solidFill>
                  <a:srgbClr val="2C344B"/>
                </a:solidFill>
                <a:cs typeface="+mn-ea"/>
                <a:sym typeface="+mn-lt"/>
              </a:endParaRPr>
            </a:p>
          </p:txBody>
        </p: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EB36530D-2E67-856C-7360-C5D74BF14066}"/>
                </a:ext>
              </a:extLst>
            </p:cNvPr>
            <p:cNvGrpSpPr/>
            <p:nvPr/>
          </p:nvGrpSpPr>
          <p:grpSpPr>
            <a:xfrm>
              <a:off x="310134" y="2168396"/>
              <a:ext cx="682895" cy="688102"/>
              <a:chOff x="310134" y="2168396"/>
              <a:chExt cx="682895" cy="688102"/>
            </a:xfrm>
          </p:grpSpPr>
          <p:grpSp>
            <p:nvGrpSpPr>
              <p:cNvPr id="17" name="组合 13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>
                <a:extLst>
                  <a:ext uri="{FF2B5EF4-FFF2-40B4-BE49-F238E27FC236}">
                    <a16:creationId xmlns:a16="http://schemas.microsoft.com/office/drawing/2014/main" id="{9FE34669-8B48-FA20-C8CD-699AEC8C312C}"/>
                  </a:ext>
                </a:extLst>
              </p:cNvPr>
              <p:cNvGrpSpPr/>
              <p:nvPr/>
            </p:nvGrpSpPr>
            <p:grpSpPr>
              <a:xfrm>
                <a:off x="310134" y="2168396"/>
                <a:ext cx="682895" cy="688102"/>
                <a:chOff x="7242071" y="1820434"/>
                <a:chExt cx="688368" cy="688368"/>
              </a:xfrm>
            </p:grpSpPr>
            <p:sp>
              <p:nvSpPr>
                <p:cNvPr id="27" name="椭圆 18">
                  <a:extLst>
                    <a:ext uri="{FF2B5EF4-FFF2-40B4-BE49-F238E27FC236}">
                      <a16:creationId xmlns:a16="http://schemas.microsoft.com/office/drawing/2014/main" id="{66D5EEA2-ECB1-28F9-44C3-53FD2A04BE9B}"/>
                    </a:ext>
                  </a:extLst>
                </p:cNvPr>
                <p:cNvSpPr/>
                <p:nvPr/>
              </p:nvSpPr>
              <p:spPr>
                <a:xfrm>
                  <a:off x="7242071" y="1820434"/>
                  <a:ext cx="688368" cy="688368"/>
                </a:xfrm>
                <a:prstGeom prst="ellipse">
                  <a:avLst/>
                </a:prstGeom>
                <a:gradFill>
                  <a:gsLst>
                    <a:gs pos="0">
                      <a:srgbClr val="FFFFFF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5000000" scaled="0"/>
                </a:gradFill>
                <a:ln w="2540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  <a:effectLst>
                  <a:outerShdw blurRad="63500" sx="103000" sy="103000" algn="ctr" rotWithShape="0">
                    <a:prstClr val="black">
                      <a:alpha val="2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dirty="0">
                    <a:solidFill>
                      <a:srgbClr val="2C344B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53" name="椭圆 19">
                  <a:extLst>
                    <a:ext uri="{FF2B5EF4-FFF2-40B4-BE49-F238E27FC236}">
                      <a16:creationId xmlns:a16="http://schemas.microsoft.com/office/drawing/2014/main" id="{1C90A639-38FF-6E47-F11B-C0DAAF85FE58}"/>
                    </a:ext>
                  </a:extLst>
                </p:cNvPr>
                <p:cNvSpPr/>
                <p:nvPr/>
              </p:nvSpPr>
              <p:spPr>
                <a:xfrm>
                  <a:off x="7286625" y="1866019"/>
                  <a:ext cx="608738" cy="608738"/>
                </a:xfrm>
                <a:prstGeom prst="ellipse">
                  <a:avLst/>
                </a:prstGeom>
                <a:gradFill>
                  <a:gsLst>
                    <a:gs pos="0">
                      <a:srgbClr val="2C344B"/>
                    </a:gs>
                    <a:gs pos="100000">
                      <a:srgbClr val="21273E"/>
                    </a:gs>
                  </a:gsLst>
                  <a:lin ang="5400000" scaled="1"/>
                </a:gradFill>
                <a:ln w="28575"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 dirty="0">
                    <a:solidFill>
                      <a:srgbClr val="2C344B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6567EB77-7E59-9D43-7738-0D21F2888AC1}"/>
                  </a:ext>
                </a:extLst>
              </p:cNvPr>
              <p:cNvGrpSpPr/>
              <p:nvPr/>
            </p:nvGrpSpPr>
            <p:grpSpPr>
              <a:xfrm>
                <a:off x="469241" y="2332778"/>
                <a:ext cx="360365" cy="365980"/>
                <a:chOff x="5059930" y="5532680"/>
                <a:chExt cx="360365" cy="365980"/>
              </a:xfrm>
            </p:grpSpPr>
            <p:sp>
              <p:nvSpPr>
                <p:cNvPr id="123" name="Shape 1647">
                  <a:extLst>
                    <a:ext uri="{FF2B5EF4-FFF2-40B4-BE49-F238E27FC236}">
                      <a16:creationId xmlns:a16="http://schemas.microsoft.com/office/drawing/2014/main" id="{E850EA78-ACE2-3D85-1AA5-30A36B84505F}"/>
                    </a:ext>
                  </a:extLst>
                </p:cNvPr>
                <p:cNvSpPr/>
                <p:nvPr/>
              </p:nvSpPr>
              <p:spPr bwMode="auto">
                <a:xfrm>
                  <a:off x="5085202" y="5700226"/>
                  <a:ext cx="307947" cy="19843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600" y="216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38100" tIns="38100" rIns="38100" bIns="38100" anchor="ctr"/>
                <a:lstStyle/>
                <a:p>
                  <a:pPr algn="ctr" defTabSz="457189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 kern="0">
                    <a:solidFill>
                      <a:srgbClr val="2C344B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cs typeface="+mn-ea"/>
                    <a:sym typeface="+mn-lt"/>
                  </a:endParaRPr>
                </a:p>
              </p:txBody>
            </p:sp>
            <p:sp>
              <p:nvSpPr>
                <p:cNvPr id="124" name="Shape 1648">
                  <a:extLst>
                    <a:ext uri="{FF2B5EF4-FFF2-40B4-BE49-F238E27FC236}">
                      <a16:creationId xmlns:a16="http://schemas.microsoft.com/office/drawing/2014/main" id="{2A6ADD2E-0C60-372A-F7F9-EA1037C6EF1E}"/>
                    </a:ext>
                  </a:extLst>
                </p:cNvPr>
                <p:cNvSpPr/>
                <p:nvPr/>
              </p:nvSpPr>
              <p:spPr bwMode="auto">
                <a:xfrm>
                  <a:off x="5059930" y="5532680"/>
                  <a:ext cx="360365" cy="2452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5023" y="21600"/>
                      </a:lnTo>
                      <a:lnTo>
                        <a:pt x="6823" y="18190"/>
                      </a:lnTo>
                      <a:lnTo>
                        <a:pt x="2314" y="18190"/>
                      </a:lnTo>
                      <a:lnTo>
                        <a:pt x="2314" y="3410"/>
                      </a:lnTo>
                      <a:lnTo>
                        <a:pt x="19286" y="3410"/>
                      </a:lnTo>
                      <a:lnTo>
                        <a:pt x="19286" y="18190"/>
                      </a:lnTo>
                      <a:lnTo>
                        <a:pt x="14777" y="18190"/>
                      </a:lnTo>
                      <a:lnTo>
                        <a:pt x="16577" y="21600"/>
                      </a:lnTo>
                      <a:lnTo>
                        <a:pt x="216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38100" tIns="38100" rIns="38100" bIns="38100" anchor="ctr"/>
                <a:lstStyle/>
                <a:p>
                  <a:pPr algn="ctr" defTabSz="457189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 kern="0">
                    <a:solidFill>
                      <a:srgbClr val="2C344B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C975DC17-0538-3844-6160-1F4B6813C659}"/>
              </a:ext>
            </a:extLst>
          </p:cNvPr>
          <p:cNvGrpSpPr/>
          <p:nvPr/>
        </p:nvGrpSpPr>
        <p:grpSpPr>
          <a:xfrm>
            <a:off x="310134" y="4483026"/>
            <a:ext cx="6747891" cy="663124"/>
            <a:chOff x="310134" y="4483026"/>
            <a:chExt cx="6747891" cy="663124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C3681760-B498-2C27-75E3-828C2906BE33}"/>
                </a:ext>
              </a:extLst>
            </p:cNvPr>
            <p:cNvGrpSpPr/>
            <p:nvPr/>
          </p:nvGrpSpPr>
          <p:grpSpPr>
            <a:xfrm>
              <a:off x="310134" y="4483026"/>
              <a:ext cx="6747891" cy="663124"/>
              <a:chOff x="3379150" y="3874523"/>
              <a:chExt cx="6747891" cy="663124"/>
            </a:xfrm>
          </p:grpSpPr>
          <p:sp>
            <p:nvSpPr>
              <p:cNvPr id="61" name="矩形 32">
                <a:extLst>
                  <a:ext uri="{FF2B5EF4-FFF2-40B4-BE49-F238E27FC236}">
                    <a16:creationId xmlns:a16="http://schemas.microsoft.com/office/drawing/2014/main" id="{4350DF27-DD56-BC8D-C1AF-53C1D7CB63FA}"/>
                  </a:ext>
                </a:extLst>
              </p:cNvPr>
              <p:cNvSpPr/>
              <p:nvPr/>
            </p:nvSpPr>
            <p:spPr>
              <a:xfrm>
                <a:off x="4329651" y="3957677"/>
                <a:ext cx="579739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400" b="1" dirty="0">
                    <a:solidFill>
                      <a:srgbClr val="2C344B"/>
                    </a:solidFill>
                    <a:cs typeface="+mn-ea"/>
                    <a:sym typeface="+mn-lt"/>
                  </a:rPr>
                  <a:t>The predicted class and probability are displayed on the web app.</a:t>
                </a:r>
                <a:endParaRPr lang="zh-CN" altLang="en-US" sz="1400" b="1" dirty="0">
                  <a:solidFill>
                    <a:srgbClr val="2C344B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84" name="组合 13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>
                <a:extLst>
                  <a:ext uri="{FF2B5EF4-FFF2-40B4-BE49-F238E27FC236}">
                    <a16:creationId xmlns:a16="http://schemas.microsoft.com/office/drawing/2014/main" id="{DF896EC9-2E39-689D-4E26-358025162C49}"/>
                  </a:ext>
                </a:extLst>
              </p:cNvPr>
              <p:cNvGrpSpPr/>
              <p:nvPr/>
            </p:nvGrpSpPr>
            <p:grpSpPr>
              <a:xfrm>
                <a:off x="3379150" y="3874523"/>
                <a:ext cx="659544" cy="663124"/>
                <a:chOff x="7242071" y="1820434"/>
                <a:chExt cx="688368" cy="688368"/>
              </a:xfrm>
            </p:grpSpPr>
            <p:sp>
              <p:nvSpPr>
                <p:cNvPr id="89" name="椭圆 18">
                  <a:extLst>
                    <a:ext uri="{FF2B5EF4-FFF2-40B4-BE49-F238E27FC236}">
                      <a16:creationId xmlns:a16="http://schemas.microsoft.com/office/drawing/2014/main" id="{DD7BC5DC-D54E-ED77-477B-B12E2916056F}"/>
                    </a:ext>
                  </a:extLst>
                </p:cNvPr>
                <p:cNvSpPr/>
                <p:nvPr/>
              </p:nvSpPr>
              <p:spPr>
                <a:xfrm>
                  <a:off x="7242071" y="1820434"/>
                  <a:ext cx="688368" cy="688368"/>
                </a:xfrm>
                <a:prstGeom prst="ellipse">
                  <a:avLst/>
                </a:prstGeom>
                <a:gradFill>
                  <a:gsLst>
                    <a:gs pos="0">
                      <a:srgbClr val="FFFFFF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5000000" scaled="0"/>
                </a:gradFill>
                <a:ln w="2540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  <a:effectLst>
                  <a:outerShdw blurRad="63500" sx="103000" sy="103000" algn="ctr" rotWithShape="0">
                    <a:prstClr val="black">
                      <a:alpha val="2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dirty="0">
                    <a:solidFill>
                      <a:srgbClr val="2C344B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90" name="椭圆 19">
                  <a:extLst>
                    <a:ext uri="{FF2B5EF4-FFF2-40B4-BE49-F238E27FC236}">
                      <a16:creationId xmlns:a16="http://schemas.microsoft.com/office/drawing/2014/main" id="{F9F41220-3D73-96F4-560A-0D8EE15550F0}"/>
                    </a:ext>
                  </a:extLst>
                </p:cNvPr>
                <p:cNvSpPr/>
                <p:nvPr/>
              </p:nvSpPr>
              <p:spPr>
                <a:xfrm>
                  <a:off x="7286625" y="1866019"/>
                  <a:ext cx="608738" cy="608738"/>
                </a:xfrm>
                <a:prstGeom prst="ellipse">
                  <a:avLst/>
                </a:prstGeom>
                <a:gradFill>
                  <a:gsLst>
                    <a:gs pos="0">
                      <a:srgbClr val="2C344B"/>
                    </a:gs>
                    <a:gs pos="100000">
                      <a:srgbClr val="21273E"/>
                    </a:gs>
                  </a:gsLst>
                  <a:lin ang="5400000" scaled="1"/>
                </a:gradFill>
                <a:ln w="28575"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 dirty="0">
                    <a:solidFill>
                      <a:srgbClr val="2C344B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26" name="Parallelogram 30">
              <a:extLst>
                <a:ext uri="{FF2B5EF4-FFF2-40B4-BE49-F238E27FC236}">
                  <a16:creationId xmlns:a16="http://schemas.microsoft.com/office/drawing/2014/main" id="{1EABEEDF-7536-B293-F266-C5D11CD596A3}"/>
                </a:ext>
              </a:extLst>
            </p:cNvPr>
            <p:cNvSpPr/>
            <p:nvPr/>
          </p:nvSpPr>
          <p:spPr>
            <a:xfrm flipH="1">
              <a:off x="419666" y="4599750"/>
              <a:ext cx="425730" cy="426986"/>
            </a:xfrm>
            <a:custGeom>
              <a:avLst/>
              <a:gdLst/>
              <a:ahLst/>
              <a:cxnLst/>
              <a:rect l="l" t="t" r="r" b="b"/>
              <a:pathLst>
                <a:path w="3240000" h="3248012">
                  <a:moveTo>
                    <a:pt x="712553" y="858820"/>
                  </a:moveTo>
                  <a:cubicBezTo>
                    <a:pt x="727950" y="858820"/>
                    <a:pt x="743348" y="864694"/>
                    <a:pt x="755096" y="876443"/>
                  </a:cubicBezTo>
                  <a:lnTo>
                    <a:pt x="1193671" y="1315016"/>
                  </a:lnTo>
                  <a:lnTo>
                    <a:pt x="1509169" y="999517"/>
                  </a:lnTo>
                  <a:cubicBezTo>
                    <a:pt x="1509517" y="999169"/>
                    <a:pt x="1509868" y="998827"/>
                    <a:pt x="1510414" y="998691"/>
                  </a:cubicBezTo>
                  <a:lnTo>
                    <a:pt x="1518932" y="988592"/>
                  </a:lnTo>
                  <a:cubicBezTo>
                    <a:pt x="1531945" y="978263"/>
                    <a:pt x="1547912" y="974188"/>
                    <a:pt x="1563209" y="975946"/>
                  </a:cubicBezTo>
                  <a:cubicBezTo>
                    <a:pt x="1578505" y="977705"/>
                    <a:pt x="1593131" y="985299"/>
                    <a:pt x="1603459" y="998313"/>
                  </a:cubicBezTo>
                  <a:lnTo>
                    <a:pt x="1892346" y="1362277"/>
                  </a:lnTo>
                  <a:lnTo>
                    <a:pt x="2149759" y="1177067"/>
                  </a:lnTo>
                  <a:lnTo>
                    <a:pt x="2151621" y="1174867"/>
                  </a:lnTo>
                  <a:cubicBezTo>
                    <a:pt x="2159033" y="1169006"/>
                    <a:pt x="2167397" y="1165168"/>
                    <a:pt x="2176160" y="1163802"/>
                  </a:cubicBezTo>
                  <a:cubicBezTo>
                    <a:pt x="2177188" y="1163485"/>
                    <a:pt x="2178237" y="1163269"/>
                    <a:pt x="2179375" y="1163558"/>
                  </a:cubicBezTo>
                  <a:cubicBezTo>
                    <a:pt x="2184768" y="1161771"/>
                    <a:pt x="2190389" y="1161654"/>
                    <a:pt x="2195921" y="1162300"/>
                  </a:cubicBezTo>
                  <a:cubicBezTo>
                    <a:pt x="2196662" y="1162386"/>
                    <a:pt x="2197402" y="1162487"/>
                    <a:pt x="2198081" y="1162987"/>
                  </a:cubicBezTo>
                  <a:cubicBezTo>
                    <a:pt x="2202197" y="1163290"/>
                    <a:pt x="2206218" y="1164270"/>
                    <a:pt x="2209739" y="1166702"/>
                  </a:cubicBezTo>
                  <a:cubicBezTo>
                    <a:pt x="2213116" y="1166857"/>
                    <a:pt x="2216051" y="1168231"/>
                    <a:pt x="2218766" y="1170038"/>
                  </a:cubicBezTo>
                  <a:cubicBezTo>
                    <a:pt x="2225342" y="1173160"/>
                    <a:pt x="2231151" y="1177875"/>
                    <a:pt x="2235489" y="1184194"/>
                  </a:cubicBezTo>
                  <a:lnTo>
                    <a:pt x="2236132" y="1184737"/>
                  </a:lnTo>
                  <a:lnTo>
                    <a:pt x="2236287" y="1184934"/>
                  </a:lnTo>
                  <a:lnTo>
                    <a:pt x="2238712" y="1187183"/>
                  </a:lnTo>
                  <a:cubicBezTo>
                    <a:pt x="2239115" y="1187744"/>
                    <a:pt x="2239507" y="1188310"/>
                    <a:pt x="2239574" y="1189090"/>
                  </a:cubicBezTo>
                  <a:lnTo>
                    <a:pt x="2540580" y="1569705"/>
                  </a:lnTo>
                  <a:cubicBezTo>
                    <a:pt x="2561191" y="1595768"/>
                    <a:pt x="2556772" y="1633604"/>
                    <a:pt x="2530710" y="1654215"/>
                  </a:cubicBezTo>
                  <a:cubicBezTo>
                    <a:pt x="2504647" y="1674827"/>
                    <a:pt x="2466811" y="1670408"/>
                    <a:pt x="2446199" y="1644345"/>
                  </a:cubicBezTo>
                  <a:lnTo>
                    <a:pt x="2177884" y="1305067"/>
                  </a:lnTo>
                  <a:lnTo>
                    <a:pt x="1934804" y="1479967"/>
                  </a:lnTo>
                  <a:cubicBezTo>
                    <a:pt x="1927367" y="1485317"/>
                    <a:pt x="1919123" y="1488726"/>
                    <a:pt x="1910598" y="1489881"/>
                  </a:cubicBezTo>
                  <a:cubicBezTo>
                    <a:pt x="1885257" y="1507791"/>
                    <a:pt x="1850121" y="1502627"/>
                    <a:pt x="1830495" y="1477903"/>
                  </a:cubicBezTo>
                  <a:lnTo>
                    <a:pt x="1551924" y="1126933"/>
                  </a:lnTo>
                  <a:lnTo>
                    <a:pt x="1239041" y="1439816"/>
                  </a:lnTo>
                  <a:cubicBezTo>
                    <a:pt x="1226569" y="1452288"/>
                    <a:pt x="1209983" y="1458139"/>
                    <a:pt x="1193674" y="1456888"/>
                  </a:cubicBezTo>
                  <a:cubicBezTo>
                    <a:pt x="1177363" y="1458142"/>
                    <a:pt x="1160774" y="1452290"/>
                    <a:pt x="1148301" y="1439816"/>
                  </a:cubicBezTo>
                  <a:lnTo>
                    <a:pt x="670011" y="961527"/>
                  </a:lnTo>
                  <a:cubicBezTo>
                    <a:pt x="646515" y="938031"/>
                    <a:pt x="646515" y="899938"/>
                    <a:pt x="670011" y="876442"/>
                  </a:cubicBezTo>
                  <a:cubicBezTo>
                    <a:pt x="681760" y="864694"/>
                    <a:pt x="697157" y="858820"/>
                    <a:pt x="712553" y="858820"/>
                  </a:cubicBezTo>
                  <a:close/>
                  <a:moveTo>
                    <a:pt x="2790000" y="699581"/>
                  </a:moveTo>
                  <a:lnTo>
                    <a:pt x="450000" y="699581"/>
                  </a:lnTo>
                  <a:lnTo>
                    <a:pt x="450000" y="1851581"/>
                  </a:lnTo>
                  <a:lnTo>
                    <a:pt x="2790000" y="1851581"/>
                  </a:lnTo>
                  <a:close/>
                  <a:moveTo>
                    <a:pt x="2987972" y="519497"/>
                  </a:moveTo>
                  <a:lnTo>
                    <a:pt x="2987972" y="2031665"/>
                  </a:lnTo>
                  <a:lnTo>
                    <a:pt x="252028" y="2031665"/>
                  </a:lnTo>
                  <a:lnTo>
                    <a:pt x="252028" y="519497"/>
                  </a:lnTo>
                  <a:close/>
                  <a:moveTo>
                    <a:pt x="1620000" y="0"/>
                  </a:moveTo>
                  <a:cubicBezTo>
                    <a:pt x="1540462" y="0"/>
                    <a:pt x="1475984" y="64478"/>
                    <a:pt x="1475984" y="144016"/>
                  </a:cubicBezTo>
                  <a:lnTo>
                    <a:pt x="1475984" y="267469"/>
                  </a:lnTo>
                  <a:lnTo>
                    <a:pt x="0" y="267469"/>
                  </a:lnTo>
                  <a:lnTo>
                    <a:pt x="0" y="2283693"/>
                  </a:lnTo>
                  <a:lnTo>
                    <a:pt x="852101" y="2283693"/>
                  </a:lnTo>
                  <a:lnTo>
                    <a:pt x="323771" y="3248012"/>
                  </a:lnTo>
                  <a:lnTo>
                    <a:pt x="621526" y="3248012"/>
                  </a:lnTo>
                  <a:lnTo>
                    <a:pt x="1149856" y="2283693"/>
                  </a:lnTo>
                  <a:lnTo>
                    <a:pt x="2090146" y="2283693"/>
                  </a:lnTo>
                  <a:lnTo>
                    <a:pt x="2618476" y="3248012"/>
                  </a:lnTo>
                  <a:lnTo>
                    <a:pt x="2916231" y="3248012"/>
                  </a:lnTo>
                  <a:lnTo>
                    <a:pt x="2387901" y="2283693"/>
                  </a:lnTo>
                  <a:lnTo>
                    <a:pt x="3240000" y="2283693"/>
                  </a:lnTo>
                  <a:lnTo>
                    <a:pt x="3240000" y="267469"/>
                  </a:lnTo>
                  <a:lnTo>
                    <a:pt x="1764016" y="267469"/>
                  </a:lnTo>
                  <a:lnTo>
                    <a:pt x="1764016" y="144016"/>
                  </a:lnTo>
                  <a:cubicBezTo>
                    <a:pt x="1764016" y="64478"/>
                    <a:pt x="1699538" y="0"/>
                    <a:pt x="16200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rgbClr val="2C344B"/>
                </a:solidFill>
              </a:endParaRP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6556CA12-69BB-A1E5-F69E-B3659E00777C}"/>
              </a:ext>
            </a:extLst>
          </p:cNvPr>
          <p:cNvGrpSpPr/>
          <p:nvPr/>
        </p:nvGrpSpPr>
        <p:grpSpPr>
          <a:xfrm>
            <a:off x="314980" y="5187619"/>
            <a:ext cx="6743045" cy="731214"/>
            <a:chOff x="314980" y="5187619"/>
            <a:chExt cx="6743045" cy="731214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9907BBF3-0880-FE4D-631A-50C163ED252B}"/>
                </a:ext>
              </a:extLst>
            </p:cNvPr>
            <p:cNvGrpSpPr/>
            <p:nvPr/>
          </p:nvGrpSpPr>
          <p:grpSpPr>
            <a:xfrm>
              <a:off x="314980" y="5187619"/>
              <a:ext cx="6743045" cy="731214"/>
              <a:chOff x="3379150" y="3874523"/>
              <a:chExt cx="6743045" cy="731214"/>
            </a:xfrm>
          </p:grpSpPr>
          <p:sp>
            <p:nvSpPr>
              <p:cNvPr id="100" name="矩形 32">
                <a:extLst>
                  <a:ext uri="{FF2B5EF4-FFF2-40B4-BE49-F238E27FC236}">
                    <a16:creationId xmlns:a16="http://schemas.microsoft.com/office/drawing/2014/main" id="{656D3D1F-E5D1-B9A4-46E0-80FFE73CBA2C}"/>
                  </a:ext>
                </a:extLst>
              </p:cNvPr>
              <p:cNvSpPr/>
              <p:nvPr/>
            </p:nvSpPr>
            <p:spPr>
              <a:xfrm>
                <a:off x="4329651" y="4082517"/>
                <a:ext cx="579254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400" b="1" dirty="0">
                    <a:solidFill>
                      <a:srgbClr val="2C344B"/>
                    </a:solidFill>
                    <a:cs typeface="+mn-ea"/>
                    <a:sym typeface="+mn-lt"/>
                  </a:rPr>
                  <a:t>The uploaded image is also displayed on the web app for the user to see.</a:t>
                </a:r>
                <a:endParaRPr lang="zh-CN" altLang="en-US" sz="1400" b="1" dirty="0">
                  <a:solidFill>
                    <a:srgbClr val="2C344B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02" name="组合 13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>
                <a:extLst>
                  <a:ext uri="{FF2B5EF4-FFF2-40B4-BE49-F238E27FC236}">
                    <a16:creationId xmlns:a16="http://schemas.microsoft.com/office/drawing/2014/main" id="{AAE728F8-8EDE-B4F6-6B4B-D6141CC61C0F}"/>
                  </a:ext>
                </a:extLst>
              </p:cNvPr>
              <p:cNvGrpSpPr/>
              <p:nvPr/>
            </p:nvGrpSpPr>
            <p:grpSpPr>
              <a:xfrm>
                <a:off x="3379150" y="3874523"/>
                <a:ext cx="659544" cy="663124"/>
                <a:chOff x="7242071" y="1820434"/>
                <a:chExt cx="688368" cy="688368"/>
              </a:xfrm>
            </p:grpSpPr>
            <p:sp>
              <p:nvSpPr>
                <p:cNvPr id="107" name="椭圆 18">
                  <a:extLst>
                    <a:ext uri="{FF2B5EF4-FFF2-40B4-BE49-F238E27FC236}">
                      <a16:creationId xmlns:a16="http://schemas.microsoft.com/office/drawing/2014/main" id="{7543D8BE-887F-A4B0-708B-B97729AF3A68}"/>
                    </a:ext>
                  </a:extLst>
                </p:cNvPr>
                <p:cNvSpPr/>
                <p:nvPr/>
              </p:nvSpPr>
              <p:spPr>
                <a:xfrm>
                  <a:off x="7242071" y="1820434"/>
                  <a:ext cx="688368" cy="688368"/>
                </a:xfrm>
                <a:prstGeom prst="ellipse">
                  <a:avLst/>
                </a:prstGeom>
                <a:gradFill>
                  <a:gsLst>
                    <a:gs pos="0">
                      <a:srgbClr val="FFFFFF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5000000" scaled="0"/>
                </a:gradFill>
                <a:ln w="2540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  <a:effectLst>
                  <a:outerShdw blurRad="63500" sx="103000" sy="103000" algn="ctr" rotWithShape="0">
                    <a:prstClr val="black">
                      <a:alpha val="2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dirty="0">
                    <a:solidFill>
                      <a:srgbClr val="2C344B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椭圆 19">
                  <a:extLst>
                    <a:ext uri="{FF2B5EF4-FFF2-40B4-BE49-F238E27FC236}">
                      <a16:creationId xmlns:a16="http://schemas.microsoft.com/office/drawing/2014/main" id="{11D7921B-6AA5-8E65-488B-7A8A72ECAB05}"/>
                    </a:ext>
                  </a:extLst>
                </p:cNvPr>
                <p:cNvSpPr/>
                <p:nvPr/>
              </p:nvSpPr>
              <p:spPr>
                <a:xfrm>
                  <a:off x="7286625" y="1866019"/>
                  <a:ext cx="608738" cy="608738"/>
                </a:xfrm>
                <a:prstGeom prst="ellipse">
                  <a:avLst/>
                </a:prstGeom>
                <a:gradFill>
                  <a:gsLst>
                    <a:gs pos="0">
                      <a:srgbClr val="2C344B"/>
                    </a:gs>
                    <a:gs pos="100000">
                      <a:srgbClr val="21273E"/>
                    </a:gs>
                  </a:gsLst>
                  <a:lin ang="5400000" scaled="1"/>
                </a:gradFill>
                <a:ln w="28575"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 dirty="0">
                    <a:solidFill>
                      <a:srgbClr val="2C344B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27" name="Rectangle 16">
              <a:extLst>
                <a:ext uri="{FF2B5EF4-FFF2-40B4-BE49-F238E27FC236}">
                  <a16:creationId xmlns:a16="http://schemas.microsoft.com/office/drawing/2014/main" id="{DD2194AC-B76C-2299-B163-399FEBC6EF9E}"/>
                </a:ext>
              </a:extLst>
            </p:cNvPr>
            <p:cNvSpPr/>
            <p:nvPr/>
          </p:nvSpPr>
          <p:spPr>
            <a:xfrm>
              <a:off x="456509" y="5376563"/>
              <a:ext cx="374810" cy="301408"/>
            </a:xfrm>
            <a:custGeom>
              <a:avLst/>
              <a:gdLst/>
              <a:ahLst/>
              <a:cxnLst/>
              <a:rect l="l" t="t" r="r" b="b"/>
              <a:pathLst>
                <a:path w="3240006" h="2129375">
                  <a:moveTo>
                    <a:pt x="1916836" y="454558"/>
                  </a:moveTo>
                  <a:cubicBezTo>
                    <a:pt x="2018418" y="454558"/>
                    <a:pt x="2100766" y="536906"/>
                    <a:pt x="2100766" y="638488"/>
                  </a:cubicBezTo>
                  <a:cubicBezTo>
                    <a:pt x="2100766" y="740070"/>
                    <a:pt x="2018418" y="822418"/>
                    <a:pt x="1916836" y="822418"/>
                  </a:cubicBezTo>
                  <a:cubicBezTo>
                    <a:pt x="1815254" y="822418"/>
                    <a:pt x="1732906" y="740070"/>
                    <a:pt x="1732906" y="638488"/>
                  </a:cubicBezTo>
                  <a:cubicBezTo>
                    <a:pt x="1732906" y="536906"/>
                    <a:pt x="1815254" y="454558"/>
                    <a:pt x="1916836" y="454558"/>
                  </a:cubicBezTo>
                  <a:close/>
                  <a:moveTo>
                    <a:pt x="1197545" y="272737"/>
                  </a:moveTo>
                  <a:lnTo>
                    <a:pt x="1861974" y="1458536"/>
                  </a:lnTo>
                  <a:lnTo>
                    <a:pt x="2263096" y="848801"/>
                  </a:lnTo>
                  <a:lnTo>
                    <a:pt x="2919562" y="1846679"/>
                  </a:lnTo>
                  <a:lnTo>
                    <a:pt x="2079459" y="1846679"/>
                  </a:lnTo>
                  <a:lnTo>
                    <a:pt x="1606629" y="1846679"/>
                  </a:lnTo>
                  <a:lnTo>
                    <a:pt x="315630" y="1846679"/>
                  </a:lnTo>
                  <a:close/>
                  <a:moveTo>
                    <a:pt x="180003" y="164687"/>
                  </a:moveTo>
                  <a:lnTo>
                    <a:pt x="180003" y="1964687"/>
                  </a:lnTo>
                  <a:lnTo>
                    <a:pt x="3060003" y="1964687"/>
                  </a:lnTo>
                  <a:lnTo>
                    <a:pt x="3060003" y="164687"/>
                  </a:lnTo>
                  <a:close/>
                  <a:moveTo>
                    <a:pt x="0" y="0"/>
                  </a:moveTo>
                  <a:lnTo>
                    <a:pt x="3240006" y="0"/>
                  </a:lnTo>
                  <a:lnTo>
                    <a:pt x="3240006" y="2129375"/>
                  </a:lnTo>
                  <a:lnTo>
                    <a:pt x="0" y="212937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rgbClr val="2C344B"/>
                </a:solidFill>
              </a:endParaRP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8D52AB7-C60C-1DC0-345C-0D211961A55D}"/>
              </a:ext>
            </a:extLst>
          </p:cNvPr>
          <p:cNvGrpSpPr/>
          <p:nvPr/>
        </p:nvGrpSpPr>
        <p:grpSpPr>
          <a:xfrm>
            <a:off x="289096" y="5962761"/>
            <a:ext cx="6768929" cy="663124"/>
            <a:chOff x="289096" y="5962761"/>
            <a:chExt cx="6768929" cy="663124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1A112EB3-1B5F-04A7-988D-E4EB96016DE3}"/>
                </a:ext>
              </a:extLst>
            </p:cNvPr>
            <p:cNvGrpSpPr/>
            <p:nvPr/>
          </p:nvGrpSpPr>
          <p:grpSpPr>
            <a:xfrm>
              <a:off x="289096" y="5962761"/>
              <a:ext cx="6768929" cy="663124"/>
              <a:chOff x="3379150" y="3874523"/>
              <a:chExt cx="6768929" cy="663124"/>
            </a:xfrm>
          </p:grpSpPr>
          <p:sp>
            <p:nvSpPr>
              <p:cNvPr id="110" name="矩形 32">
                <a:extLst>
                  <a:ext uri="{FF2B5EF4-FFF2-40B4-BE49-F238E27FC236}">
                    <a16:creationId xmlns:a16="http://schemas.microsoft.com/office/drawing/2014/main" id="{02B102F4-B3CD-A059-7EE8-9AC9B8AE9EE5}"/>
                  </a:ext>
                </a:extLst>
              </p:cNvPr>
              <p:cNvSpPr/>
              <p:nvPr/>
            </p:nvSpPr>
            <p:spPr>
              <a:xfrm>
                <a:off x="4329651" y="4006317"/>
                <a:ext cx="581842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400" b="1" dirty="0">
                    <a:solidFill>
                      <a:srgbClr val="2C344B"/>
                    </a:solidFill>
                    <a:cs typeface="+mn-ea"/>
                    <a:sym typeface="+mn-lt"/>
                  </a:rPr>
                  <a:t>The user can then upload another image by clicking on the "Upload an image" button again and repeat the process.</a:t>
                </a:r>
                <a:endParaRPr lang="zh-CN" altLang="en-US" sz="1400" b="1" dirty="0">
                  <a:solidFill>
                    <a:srgbClr val="2C344B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12" name="组合 13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>
                <a:extLst>
                  <a:ext uri="{FF2B5EF4-FFF2-40B4-BE49-F238E27FC236}">
                    <a16:creationId xmlns:a16="http://schemas.microsoft.com/office/drawing/2014/main" id="{2D6EE126-9B81-2E58-44E9-A2788498A29D}"/>
                  </a:ext>
                </a:extLst>
              </p:cNvPr>
              <p:cNvGrpSpPr/>
              <p:nvPr/>
            </p:nvGrpSpPr>
            <p:grpSpPr>
              <a:xfrm>
                <a:off x="3379150" y="3874523"/>
                <a:ext cx="659544" cy="663124"/>
                <a:chOff x="7242071" y="1820434"/>
                <a:chExt cx="688368" cy="688368"/>
              </a:xfrm>
            </p:grpSpPr>
            <p:sp>
              <p:nvSpPr>
                <p:cNvPr id="117" name="椭圆 18">
                  <a:extLst>
                    <a:ext uri="{FF2B5EF4-FFF2-40B4-BE49-F238E27FC236}">
                      <a16:creationId xmlns:a16="http://schemas.microsoft.com/office/drawing/2014/main" id="{E352D7AA-A603-A106-1C45-CA4FF397D1AB}"/>
                    </a:ext>
                  </a:extLst>
                </p:cNvPr>
                <p:cNvSpPr/>
                <p:nvPr/>
              </p:nvSpPr>
              <p:spPr>
                <a:xfrm>
                  <a:off x="7242071" y="1820434"/>
                  <a:ext cx="688368" cy="688368"/>
                </a:xfrm>
                <a:prstGeom prst="ellipse">
                  <a:avLst/>
                </a:prstGeom>
                <a:gradFill>
                  <a:gsLst>
                    <a:gs pos="0">
                      <a:srgbClr val="FFFFFF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5000000" scaled="0"/>
                </a:gradFill>
                <a:ln w="2540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</a:ln>
                <a:effectLst>
                  <a:outerShdw blurRad="63500" sx="103000" sy="103000" algn="ctr" rotWithShape="0">
                    <a:prstClr val="black">
                      <a:alpha val="2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dirty="0">
                    <a:solidFill>
                      <a:srgbClr val="2C344B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18" name="椭圆 19">
                  <a:extLst>
                    <a:ext uri="{FF2B5EF4-FFF2-40B4-BE49-F238E27FC236}">
                      <a16:creationId xmlns:a16="http://schemas.microsoft.com/office/drawing/2014/main" id="{2D13177C-1F71-F59A-6397-28FAC5BE6A8E}"/>
                    </a:ext>
                  </a:extLst>
                </p:cNvPr>
                <p:cNvSpPr/>
                <p:nvPr/>
              </p:nvSpPr>
              <p:spPr>
                <a:xfrm>
                  <a:off x="7286625" y="1866019"/>
                  <a:ext cx="608738" cy="608738"/>
                </a:xfrm>
                <a:prstGeom prst="ellipse">
                  <a:avLst/>
                </a:prstGeom>
                <a:gradFill>
                  <a:gsLst>
                    <a:gs pos="0">
                      <a:srgbClr val="2C344B"/>
                    </a:gs>
                    <a:gs pos="100000">
                      <a:srgbClr val="21273E"/>
                    </a:gs>
                  </a:gsLst>
                  <a:lin ang="5400000" scaled="1"/>
                </a:gradFill>
                <a:ln w="28575"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 dirty="0">
                    <a:solidFill>
                      <a:srgbClr val="2C344B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28" name="Block Arc 41">
              <a:extLst>
                <a:ext uri="{FF2B5EF4-FFF2-40B4-BE49-F238E27FC236}">
                  <a16:creationId xmlns:a16="http://schemas.microsoft.com/office/drawing/2014/main" id="{F5460AC9-6723-EC82-27C6-BD5E2085C6A2}"/>
                </a:ext>
              </a:extLst>
            </p:cNvPr>
            <p:cNvSpPr/>
            <p:nvPr/>
          </p:nvSpPr>
          <p:spPr>
            <a:xfrm>
              <a:off x="404285" y="6094555"/>
              <a:ext cx="442390" cy="406706"/>
            </a:xfrm>
            <a:custGeom>
              <a:avLst/>
              <a:gdLst/>
              <a:ahLst/>
              <a:cxnLst/>
              <a:rect l="l" t="t" r="r" b="b"/>
              <a:pathLst>
                <a:path w="2844151" h="2880180">
                  <a:moveTo>
                    <a:pt x="2390187" y="1502145"/>
                  </a:moveTo>
                  <a:lnTo>
                    <a:pt x="2844151" y="1530794"/>
                  </a:lnTo>
                  <a:cubicBezTo>
                    <a:pt x="2804784" y="2154619"/>
                    <a:pt x="2367464" y="2681809"/>
                    <a:pt x="1761650" y="2835749"/>
                  </a:cubicBezTo>
                  <a:cubicBezTo>
                    <a:pt x="1191486" y="2980631"/>
                    <a:pt x="594633" y="2763755"/>
                    <a:pt x="252983" y="2293680"/>
                  </a:cubicBezTo>
                  <a:lnTo>
                    <a:pt x="102982" y="2380283"/>
                  </a:lnTo>
                  <a:lnTo>
                    <a:pt x="104524" y="1603708"/>
                  </a:lnTo>
                  <a:lnTo>
                    <a:pt x="777828" y="1990661"/>
                  </a:lnTo>
                  <a:lnTo>
                    <a:pt x="648358" y="2065410"/>
                  </a:lnTo>
                  <a:cubicBezTo>
                    <a:pt x="886760" y="2358087"/>
                    <a:pt x="1276546" y="2489694"/>
                    <a:pt x="1649627" y="2394891"/>
                  </a:cubicBezTo>
                  <a:cubicBezTo>
                    <a:pt x="2064076" y="2289577"/>
                    <a:pt x="2363256" y="1928916"/>
                    <a:pt x="2390187" y="1502145"/>
                  </a:cubicBezTo>
                  <a:close/>
                  <a:moveTo>
                    <a:pt x="1424249" y="58"/>
                  </a:moveTo>
                  <a:cubicBezTo>
                    <a:pt x="1880498" y="-4073"/>
                    <a:pt x="2318325" y="209551"/>
                    <a:pt x="2591169" y="586524"/>
                  </a:cubicBezTo>
                  <a:lnTo>
                    <a:pt x="2741170" y="499921"/>
                  </a:lnTo>
                  <a:lnTo>
                    <a:pt x="2739628" y="1276497"/>
                  </a:lnTo>
                  <a:lnTo>
                    <a:pt x="2066324" y="889544"/>
                  </a:lnTo>
                  <a:lnTo>
                    <a:pt x="2195793" y="814795"/>
                  </a:lnTo>
                  <a:cubicBezTo>
                    <a:pt x="1957391" y="522118"/>
                    <a:pt x="1567606" y="390511"/>
                    <a:pt x="1194524" y="485313"/>
                  </a:cubicBezTo>
                  <a:cubicBezTo>
                    <a:pt x="780075" y="590627"/>
                    <a:pt x="480895" y="951288"/>
                    <a:pt x="453964" y="1378059"/>
                  </a:cubicBezTo>
                  <a:lnTo>
                    <a:pt x="0" y="1349410"/>
                  </a:lnTo>
                  <a:cubicBezTo>
                    <a:pt x="39367" y="725585"/>
                    <a:pt x="476687" y="198395"/>
                    <a:pt x="1082501" y="44455"/>
                  </a:cubicBezTo>
                  <a:cubicBezTo>
                    <a:pt x="1196091" y="15591"/>
                    <a:pt x="1310740" y="1086"/>
                    <a:pt x="1424249" y="5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rgbClr val="2C344B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EC6AC95-F7A3-45D7-952E-1CE0D5B042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1981973"/>
            <a:ext cx="1756906" cy="6813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C8646E-A293-996B-D7C5-D8F25F6AB0C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48914" y="2578013"/>
            <a:ext cx="1547078" cy="8796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F10CA3-EA6F-879F-8E68-1C5CC51470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0" b="2840"/>
          <a:stretch/>
        </p:blipFill>
        <p:spPr>
          <a:xfrm>
            <a:off x="9572017" y="3679290"/>
            <a:ext cx="914400" cy="13768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76D780D-2D49-D6C0-4631-3036D2AF3A45}"/>
              </a:ext>
            </a:extLst>
          </p:cNvPr>
          <p:cNvSpPr/>
          <p:nvPr/>
        </p:nvSpPr>
        <p:spPr>
          <a:xfrm>
            <a:off x="10610335" y="395416"/>
            <a:ext cx="1186249" cy="490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01372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-文本框 50">
            <a:extLst>
              <a:ext uri="{FF2B5EF4-FFF2-40B4-BE49-F238E27FC236}">
                <a16:creationId xmlns:a16="http://schemas.microsoft.com/office/drawing/2014/main" id="{46630D7B-4BA5-4989-8F72-A67D800FFF51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756457" y="2047265"/>
            <a:ext cx="1100050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/>
              <a:t>The Role of AI in Solving Real-World Problems</a:t>
            </a:r>
            <a:endParaRPr lang="en-US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/>
              <a:t>AI and Machine Learning (ML) are transforming industries by solving complex real-world problems.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One such critical area is public health , where AI can enhance safety and compliance with health regulations.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dirty="0"/>
          </a:p>
        </p:txBody>
      </p:sp>
      <p:sp>
        <p:nvSpPr>
          <p:cNvPr id="9" name="文本框 8"/>
          <p:cNvSpPr txBox="1"/>
          <p:nvPr/>
        </p:nvSpPr>
        <p:spPr>
          <a:xfrm>
            <a:off x="3981165" y="1062622"/>
            <a:ext cx="4154782" cy="830997"/>
          </a:xfrm>
          <a:prstGeom prst="rect">
            <a:avLst/>
          </a:prstGeom>
          <a:noFill/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2C344B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cs typeface="+mn-ea"/>
                <a:sym typeface="+mn-lt"/>
              </a:rPr>
              <a:t>INTRODUCTION</a:t>
            </a:r>
            <a:r>
              <a:rPr lang="en-US" altLang="zh-CN" sz="4800" b="1" dirty="0">
                <a:solidFill>
                  <a:srgbClr val="2C344B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cs typeface="+mn-ea"/>
                <a:sym typeface="+mn-lt"/>
              </a:rPr>
              <a:t> </a:t>
            </a:r>
            <a:endParaRPr lang="zh-CN" altLang="en-US" sz="4800" b="1" dirty="0">
              <a:solidFill>
                <a:srgbClr val="2C344B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814561" y="1801258"/>
            <a:ext cx="4599465" cy="94533"/>
          </a:xfrm>
          <a:prstGeom prst="rect">
            <a:avLst/>
          </a:prstGeom>
          <a:gradFill>
            <a:gsLst>
              <a:gs pos="100000">
                <a:srgbClr val="21273E"/>
              </a:gs>
              <a:gs pos="0">
                <a:srgbClr val="2C344B"/>
              </a:gs>
            </a:gsLst>
            <a:lin ang="5400000" scaled="0"/>
          </a:gra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677177" y="126191"/>
            <a:ext cx="837646" cy="779690"/>
            <a:chOff x="5568043" y="1174090"/>
            <a:chExt cx="1383041" cy="1383041"/>
          </a:xfrm>
        </p:grpSpPr>
        <p:sp>
          <p:nvSpPr>
            <p:cNvPr id="12" name="圆角矩形 11"/>
            <p:cNvSpPr/>
            <p:nvPr/>
          </p:nvSpPr>
          <p:spPr>
            <a:xfrm rot="2700000">
              <a:off x="5568043" y="1174090"/>
              <a:ext cx="1383041" cy="1383041"/>
            </a:xfrm>
            <a:prstGeom prst="roundRect">
              <a:avLst>
                <a:gd name="adj" fmla="val 4861"/>
              </a:avLst>
            </a:prstGeom>
            <a:gradFill>
              <a:gsLst>
                <a:gs pos="0">
                  <a:srgbClr val="2C344B"/>
                </a:gs>
                <a:gs pos="100000">
                  <a:srgbClr val="2127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633972" y="1286611"/>
              <a:ext cx="1256627" cy="1067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30000"/>
                      </a:srgbClr>
                    </a:outerShdw>
                  </a:effectLst>
                  <a:cs typeface="+mn-ea"/>
                  <a:sym typeface="+mn-lt"/>
                </a:rPr>
                <a:t>01</a:t>
              </a:r>
              <a:endPara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cs typeface="+mn-ea"/>
                <a:sym typeface="+mn-lt"/>
              </a:endParaRPr>
            </a:p>
          </p:txBody>
        </p:sp>
      </p:grpSp>
      <p:cxnSp>
        <p:nvCxnSpPr>
          <p:cNvPr id="15" name="直接连接符 14"/>
          <p:cNvCxnSpPr>
            <a:cxnSpLocks/>
          </p:cNvCxnSpPr>
          <p:nvPr/>
        </p:nvCxnSpPr>
        <p:spPr>
          <a:xfrm>
            <a:off x="1649108" y="1515069"/>
            <a:ext cx="2108737" cy="0"/>
          </a:xfrm>
          <a:prstGeom prst="line">
            <a:avLst/>
          </a:prstGeom>
          <a:ln w="19050">
            <a:gradFill>
              <a:gsLst>
                <a:gs pos="15000">
                  <a:srgbClr val="21273E">
                    <a:alpha val="0"/>
                  </a:srgbClr>
                </a:gs>
                <a:gs pos="100000">
                  <a:srgbClr val="21273E"/>
                </a:gs>
              </a:gsLst>
              <a:lin ang="0" scaled="0"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cxnSpLocks/>
          </p:cNvCxnSpPr>
          <p:nvPr/>
        </p:nvCxnSpPr>
        <p:spPr>
          <a:xfrm flipH="1">
            <a:off x="8291201" y="1515069"/>
            <a:ext cx="2108737" cy="0"/>
          </a:xfrm>
          <a:prstGeom prst="line">
            <a:avLst/>
          </a:prstGeom>
          <a:ln w="19050">
            <a:gradFill>
              <a:gsLst>
                <a:gs pos="15000">
                  <a:srgbClr val="21273E">
                    <a:alpha val="0"/>
                  </a:srgbClr>
                </a:gs>
                <a:gs pos="100000">
                  <a:srgbClr val="21273E"/>
                </a:gs>
              </a:gsLst>
              <a:lin ang="0" scaled="0"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A-文本框 50">
            <a:extLst>
              <a:ext uri="{FF2B5EF4-FFF2-40B4-BE49-F238E27FC236}">
                <a16:creationId xmlns:a16="http://schemas.microsoft.com/office/drawing/2014/main" id="{954EEBB7-730F-F75D-B025-A5467E660F9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14038" y="3856733"/>
            <a:ext cx="110005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The Importance of Facemask Detection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Face masks act as a barrier, preventing the spread of respiratory droplets that carry viruses and bacteria.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The COVID-19 pandemic highlighted the critical role of masks in public health.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Masks became an essential tool in slowing down the spread of the virus and protecting vulnerable populations.</a:t>
            </a:r>
          </a:p>
        </p:txBody>
      </p:sp>
    </p:spTree>
    <p:extLst>
      <p:ext uri="{BB962C8B-B14F-4D97-AF65-F5344CB8AC3E}">
        <p14:creationId xmlns:p14="http://schemas.microsoft.com/office/powerpoint/2010/main" val="253809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 animBg="1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CC4B6-85FF-696E-D736-60DBCF4B2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B80E3B-2A34-054F-FE86-4D5E2065E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668" y="531722"/>
            <a:ext cx="6006386" cy="28972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61DF79-B40B-03DB-8B08-D6E51BFBB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033" y="2614257"/>
            <a:ext cx="4656550" cy="360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6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ACF63-E6E7-7FDD-8642-E69F931AA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文本框 1">
            <a:extLst>
              <a:ext uri="{FF2B5EF4-FFF2-40B4-BE49-F238E27FC236}">
                <a16:creationId xmlns:a16="http://schemas.microsoft.com/office/drawing/2014/main" id="{F0B99376-1F2E-B5CC-906F-BA8E47452321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120771" y="1210316"/>
            <a:ext cx="4587302" cy="221868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Public spaces: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Malls,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Airports,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Stations.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Corporate offices and factories.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Healthcare facilities and schools.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F0FF08-CE08-49D8-B4AD-3515B22CB1D3}"/>
              </a:ext>
            </a:extLst>
          </p:cNvPr>
          <p:cNvSpPr/>
          <p:nvPr/>
        </p:nvSpPr>
        <p:spPr>
          <a:xfrm>
            <a:off x="10289309" y="277091"/>
            <a:ext cx="1570182" cy="105294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5">
            <a:extLst>
              <a:ext uri="{FF2B5EF4-FFF2-40B4-BE49-F238E27FC236}">
                <a16:creationId xmlns:a16="http://schemas.microsoft.com/office/drawing/2014/main" id="{9EE9CE0F-8C8A-86CC-142E-494A03E171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1549" y="545742"/>
            <a:ext cx="4297069" cy="420564"/>
          </a:xfrm>
          <a:prstGeom prst="rect">
            <a:avLst/>
          </a:prstGeom>
          <a:gradFill>
            <a:gsLst>
              <a:gs pos="100000">
                <a:srgbClr val="21273E"/>
              </a:gs>
              <a:gs pos="0">
                <a:srgbClr val="2C344B"/>
              </a:gs>
            </a:gsLst>
            <a:lin ang="5400000" scaled="0"/>
          </a:gradFill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133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Applications</a:t>
            </a:r>
          </a:p>
        </p:txBody>
      </p:sp>
      <p:sp>
        <p:nvSpPr>
          <p:cNvPr id="8" name="PA_文本框 1">
            <a:extLst>
              <a:ext uri="{FF2B5EF4-FFF2-40B4-BE49-F238E27FC236}">
                <a16:creationId xmlns:a16="http://schemas.microsoft.com/office/drawing/2014/main" id="{8DF6A6C9-69EF-5DB6-E388-175DF80D52C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27703" y="4466134"/>
            <a:ext cx="10220312" cy="741357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AI-based face mask detection promotes safety.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Automates monitoring with high accuracy.</a:t>
            </a:r>
          </a:p>
        </p:txBody>
      </p:sp>
      <p:sp>
        <p:nvSpPr>
          <p:cNvPr id="9" name="文本框 5">
            <a:extLst>
              <a:ext uri="{FF2B5EF4-FFF2-40B4-BE49-F238E27FC236}">
                <a16:creationId xmlns:a16="http://schemas.microsoft.com/office/drawing/2014/main" id="{0585F393-9311-A859-8FC4-EFBD46A03D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0771" y="3801560"/>
            <a:ext cx="4297069" cy="420564"/>
          </a:xfrm>
          <a:prstGeom prst="rect">
            <a:avLst/>
          </a:prstGeom>
          <a:gradFill>
            <a:gsLst>
              <a:gs pos="100000">
                <a:srgbClr val="21273E"/>
              </a:gs>
              <a:gs pos="0">
                <a:srgbClr val="2C344B"/>
              </a:gs>
            </a:gsLst>
            <a:lin ang="5400000" scaled="0"/>
          </a:gradFill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133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Conclusion</a:t>
            </a:r>
          </a:p>
        </p:txBody>
      </p:sp>
      <p:pic>
        <p:nvPicPr>
          <p:cNvPr id="2050" name="Picture 2" descr="In China, Facial Recognition Tech Is Watching You | Fortune">
            <a:extLst>
              <a:ext uri="{FF2B5EF4-FFF2-40B4-BE49-F238E27FC236}">
                <a16:creationId xmlns:a16="http://schemas.microsoft.com/office/drawing/2014/main" id="{E396725C-1C1C-8FC4-2FCA-FD16441BA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146" y="493962"/>
            <a:ext cx="3167926" cy="211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2BE733-741F-FE99-7809-EBF709FC34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2918" y="2850022"/>
            <a:ext cx="5297316" cy="29797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558BC5-2FCB-6CB4-3BD3-BA880A71FC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7600" y="369041"/>
            <a:ext cx="3032634" cy="223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961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3258713" y="2656061"/>
            <a:ext cx="58777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rgbClr val="21273E"/>
                </a:solidFill>
                <a:effectLst>
                  <a:outerShdw blurRad="38100" dist="38100" dir="2700000" algn="tl">
                    <a:srgbClr val="000000">
                      <a:alpha val="25000"/>
                    </a:srgbClr>
                  </a:outerShdw>
                </a:effectLst>
                <a:latin typeface="方正正黑简体" panose="02000000000000000000" pitchFamily="2" charset="-122"/>
                <a:ea typeface="方正正黑简体" panose="02000000000000000000" pitchFamily="2" charset="-122"/>
                <a:cs typeface="+mn-ea"/>
                <a:sym typeface="+mn-lt"/>
              </a:rPr>
              <a:t>THANK YOU</a:t>
            </a:r>
            <a:endParaRPr lang="zh-CN" altLang="en-US" sz="6600" b="1" dirty="0">
              <a:solidFill>
                <a:srgbClr val="21273E"/>
              </a:solidFill>
              <a:effectLst>
                <a:outerShdw blurRad="38100" dist="38100" dir="2700000" algn="tl">
                  <a:srgbClr val="000000">
                    <a:alpha val="25000"/>
                  </a:srgbClr>
                </a:outerShdw>
              </a:effectLst>
              <a:latin typeface="方正正黑简体" panose="02000000000000000000" pitchFamily="2" charset="-122"/>
              <a:ea typeface="方正正黑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7772" flipV="1">
            <a:off x="-2318053" y="-2781509"/>
            <a:ext cx="6930283" cy="6930283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15912" flipV="1">
            <a:off x="7864806" y="2404740"/>
            <a:ext cx="6930283" cy="6930283"/>
          </a:xfrm>
          <a:prstGeom prst="rect">
            <a:avLst/>
          </a:prstGeom>
        </p:spPr>
      </p:pic>
      <p:sp>
        <p:nvSpPr>
          <p:cNvPr id="5" name="Rounded Rectangle 7">
            <a:extLst>
              <a:ext uri="{FF2B5EF4-FFF2-40B4-BE49-F238E27FC236}">
                <a16:creationId xmlns:a16="http://schemas.microsoft.com/office/drawing/2014/main" id="{442EEADF-E058-4DF1-B59B-BBD8A18001C6}"/>
              </a:ext>
            </a:extLst>
          </p:cNvPr>
          <p:cNvSpPr/>
          <p:nvPr/>
        </p:nvSpPr>
        <p:spPr>
          <a:xfrm>
            <a:off x="9645348" y="666586"/>
            <a:ext cx="1684599" cy="413563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700" dirty="0">
                <a:solidFill>
                  <a:schemeClr val="bg1">
                    <a:lumMod val="50000"/>
                  </a:schemeClr>
                </a:solidFill>
              </a:rPr>
              <a:t>LOGO</a:t>
            </a:r>
            <a:endParaRPr lang="ko-KR" alt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493CD4-84F8-D682-D88F-8E90DC12D142}"/>
              </a:ext>
            </a:extLst>
          </p:cNvPr>
          <p:cNvSpPr/>
          <p:nvPr/>
        </p:nvSpPr>
        <p:spPr>
          <a:xfrm>
            <a:off x="9136487" y="477078"/>
            <a:ext cx="2313391" cy="901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8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/>
        </p:bldLst>
      </p:timing>
    </mc:Choice>
    <mc:Fallback xmlns="" xmlns:a14="http://schemas.microsoft.com/office/drawing/2010/main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28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D1AC5-1159-DE78-9A70-D3F4274D1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-文本框 50">
            <a:extLst>
              <a:ext uri="{FF2B5EF4-FFF2-40B4-BE49-F238E27FC236}">
                <a16:creationId xmlns:a16="http://schemas.microsoft.com/office/drawing/2014/main" id="{8C8477FB-6FC0-2985-5A81-5CC0D297A67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58299" y="3324823"/>
            <a:ext cx="6830793" cy="2634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/>
              <a:t>Why This Matters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Facemask detection systems can be deployed in various settings to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enhance public safety and ensure compliance with health guidelines, including: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1" dirty="0"/>
              <a:t>Public spaces</a:t>
            </a:r>
            <a:r>
              <a:rPr lang="en-US" sz="1600" dirty="0"/>
              <a:t> (malls, airports)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1" dirty="0"/>
              <a:t>Healthcare facilities</a:t>
            </a:r>
            <a:r>
              <a:rPr lang="en-US" sz="1600" dirty="0"/>
              <a:t> (hospitals, clinics)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1" dirty="0"/>
              <a:t>Smart surveillance systems</a:t>
            </a:r>
            <a:endParaRPr lang="en-US" sz="1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A6BABB9-80E2-97D7-91EE-75640E1F0009}"/>
              </a:ext>
            </a:extLst>
          </p:cNvPr>
          <p:cNvSpPr txBox="1"/>
          <p:nvPr/>
        </p:nvSpPr>
        <p:spPr>
          <a:xfrm>
            <a:off x="4103085" y="172281"/>
            <a:ext cx="4154782" cy="830997"/>
          </a:xfrm>
          <a:prstGeom prst="rect">
            <a:avLst/>
          </a:prstGeom>
          <a:noFill/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2C344B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cs typeface="+mn-ea"/>
                <a:sym typeface="+mn-lt"/>
              </a:rPr>
              <a:t>INTRODUCTION</a:t>
            </a:r>
            <a:r>
              <a:rPr lang="en-US" altLang="zh-CN" sz="4800" b="1" dirty="0">
                <a:solidFill>
                  <a:srgbClr val="2C344B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cs typeface="+mn-ea"/>
                <a:sym typeface="+mn-lt"/>
              </a:rPr>
              <a:t> </a:t>
            </a:r>
            <a:endParaRPr lang="zh-CN" altLang="en-US" sz="4800" b="1" dirty="0">
              <a:solidFill>
                <a:srgbClr val="2C344B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4" name="PA-文本框 50">
            <a:extLst>
              <a:ext uri="{FF2B5EF4-FFF2-40B4-BE49-F238E27FC236}">
                <a16:creationId xmlns:a16="http://schemas.microsoft.com/office/drawing/2014/main" id="{14560824-8316-BC9F-6519-1F4EC564AE5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58299" y="1152458"/>
            <a:ext cx="11000509" cy="1895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/>
              <a:t>Project Objective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This project aims to develop a facemask detection system that classifies individuals as: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1" dirty="0"/>
              <a:t>Wearing a mask correctly</a:t>
            </a:r>
            <a:endParaRPr lang="en-US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1" dirty="0"/>
              <a:t>Wearing a mask incorrectly</a:t>
            </a:r>
            <a:endParaRPr lang="en-US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1" dirty="0"/>
              <a:t>Not wearing a mask at all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4FBA58-E8B9-D895-2FE7-54CDDE3049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2" t="17497" r="-1536" b="21628"/>
          <a:stretch/>
        </p:blipFill>
        <p:spPr>
          <a:xfrm>
            <a:off x="7786250" y="4285673"/>
            <a:ext cx="3618711" cy="22709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636B3B-BCC8-804A-973A-72864C1C78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4" t="22088" r="12021" b="7958"/>
          <a:stretch/>
        </p:blipFill>
        <p:spPr>
          <a:xfrm>
            <a:off x="7956779" y="2001441"/>
            <a:ext cx="3448182" cy="207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15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5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3BCAB-C45F-5A6B-FBC3-35F878ABC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-文本框 50">
            <a:extLst>
              <a:ext uri="{FF2B5EF4-FFF2-40B4-BE49-F238E27FC236}">
                <a16:creationId xmlns:a16="http://schemas.microsoft.com/office/drawing/2014/main" id="{F453EBD9-96B0-B1AF-655D-6973370926A1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31090" y="3828895"/>
            <a:ext cx="55676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Dataset Details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The dataset contains a total of 4559 images, with 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Train set: 3,647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Validation set: 456 and 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Test set: 456 images. </a:t>
            </a:r>
          </a:p>
          <a:p>
            <a:pPr lvl="1"/>
            <a:endParaRPr 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6F378EF-938B-486C-A56F-3C4E54958445}"/>
              </a:ext>
            </a:extLst>
          </p:cNvPr>
          <p:cNvSpPr txBox="1"/>
          <p:nvPr/>
        </p:nvSpPr>
        <p:spPr>
          <a:xfrm>
            <a:off x="3153125" y="243011"/>
            <a:ext cx="4452992" cy="646331"/>
          </a:xfrm>
          <a:prstGeom prst="rect">
            <a:avLst/>
          </a:prstGeom>
          <a:noFill/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21273E"/>
                </a:solidFill>
                <a:cs typeface="+mn-ea"/>
                <a:sym typeface="+mn-lt"/>
              </a:rPr>
              <a:t>Methodology</a:t>
            </a:r>
            <a:endParaRPr lang="zh-CN" altLang="en-US" sz="4800" b="1" dirty="0">
              <a:solidFill>
                <a:srgbClr val="2C344B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87EE634-7FD9-1AB9-EBDB-A673281B7C0D}"/>
              </a:ext>
            </a:extLst>
          </p:cNvPr>
          <p:cNvSpPr/>
          <p:nvPr/>
        </p:nvSpPr>
        <p:spPr>
          <a:xfrm>
            <a:off x="3062721" y="905447"/>
            <a:ext cx="4599465" cy="94533"/>
          </a:xfrm>
          <a:prstGeom prst="rect">
            <a:avLst/>
          </a:prstGeom>
          <a:gradFill>
            <a:gsLst>
              <a:gs pos="100000">
                <a:srgbClr val="21273E"/>
              </a:gs>
              <a:gs pos="0">
                <a:srgbClr val="2C344B"/>
              </a:gs>
            </a:gsLst>
            <a:lin ang="5400000" scaled="0"/>
          </a:gra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66F6EE4-143E-E283-AEC0-12357342024F}"/>
              </a:ext>
            </a:extLst>
          </p:cNvPr>
          <p:cNvGrpSpPr/>
          <p:nvPr/>
        </p:nvGrpSpPr>
        <p:grpSpPr>
          <a:xfrm>
            <a:off x="241577" y="248111"/>
            <a:ext cx="837646" cy="779690"/>
            <a:chOff x="5568043" y="1174090"/>
            <a:chExt cx="1383041" cy="1383041"/>
          </a:xfrm>
        </p:grpSpPr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87DC7AD8-1215-36C1-CEEA-9824E6183719}"/>
                </a:ext>
              </a:extLst>
            </p:cNvPr>
            <p:cNvSpPr/>
            <p:nvPr/>
          </p:nvSpPr>
          <p:spPr>
            <a:xfrm rot="2700000">
              <a:off x="5568043" y="1174090"/>
              <a:ext cx="1383041" cy="1383041"/>
            </a:xfrm>
            <a:prstGeom prst="roundRect">
              <a:avLst>
                <a:gd name="adj" fmla="val 4861"/>
              </a:avLst>
            </a:prstGeom>
            <a:gradFill>
              <a:gsLst>
                <a:gs pos="0">
                  <a:srgbClr val="2C344B"/>
                </a:gs>
                <a:gs pos="100000">
                  <a:srgbClr val="21273E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E522463-20F9-DA7E-CB2E-24A7E240814B}"/>
                </a:ext>
              </a:extLst>
            </p:cNvPr>
            <p:cNvSpPr txBox="1"/>
            <p:nvPr/>
          </p:nvSpPr>
          <p:spPr>
            <a:xfrm>
              <a:off x="5633972" y="1286611"/>
              <a:ext cx="1256627" cy="1146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30000"/>
                      </a:srgbClr>
                    </a:outerShdw>
                  </a:effectLst>
                  <a:cs typeface="+mn-ea"/>
                  <a:sym typeface="+mn-lt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cs typeface="+mn-ea"/>
                <a:sym typeface="+mn-lt"/>
              </a:endParaRPr>
            </a:p>
          </p:txBody>
        </p:sp>
      </p:grp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FD7553F-D025-6A6E-3E0C-9CC8F3579B42}"/>
              </a:ext>
            </a:extLst>
          </p:cNvPr>
          <p:cNvCxnSpPr>
            <a:cxnSpLocks/>
          </p:cNvCxnSpPr>
          <p:nvPr/>
        </p:nvCxnSpPr>
        <p:spPr>
          <a:xfrm>
            <a:off x="897268" y="619258"/>
            <a:ext cx="2108737" cy="0"/>
          </a:xfrm>
          <a:prstGeom prst="line">
            <a:avLst/>
          </a:prstGeom>
          <a:ln w="19050">
            <a:gradFill>
              <a:gsLst>
                <a:gs pos="15000">
                  <a:srgbClr val="21273E">
                    <a:alpha val="0"/>
                  </a:srgbClr>
                </a:gs>
                <a:gs pos="100000">
                  <a:srgbClr val="21273E"/>
                </a:gs>
              </a:gsLst>
              <a:lin ang="0" scaled="0"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7EB26724-62EF-2B60-2954-7171CC2D6E76}"/>
              </a:ext>
            </a:extLst>
          </p:cNvPr>
          <p:cNvCxnSpPr>
            <a:cxnSpLocks/>
          </p:cNvCxnSpPr>
          <p:nvPr/>
        </p:nvCxnSpPr>
        <p:spPr>
          <a:xfrm flipH="1">
            <a:off x="8088001" y="619258"/>
            <a:ext cx="2108737" cy="0"/>
          </a:xfrm>
          <a:prstGeom prst="line">
            <a:avLst/>
          </a:prstGeom>
          <a:ln w="19050">
            <a:gradFill>
              <a:gsLst>
                <a:gs pos="15000">
                  <a:srgbClr val="21273E">
                    <a:alpha val="0"/>
                  </a:srgbClr>
                </a:gs>
                <a:gs pos="100000">
                  <a:srgbClr val="21273E"/>
                </a:gs>
              </a:gsLst>
              <a:lin ang="0" scaled="0"/>
            </a:gra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5">
            <a:extLst>
              <a:ext uri="{FF2B5EF4-FFF2-40B4-BE49-F238E27FC236}">
                <a16:creationId xmlns:a16="http://schemas.microsoft.com/office/drawing/2014/main" id="{7A5021FF-8FF7-839B-CBA0-7A01681289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268" y="1030155"/>
            <a:ext cx="2916183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667" b="1" dirty="0">
                <a:solidFill>
                  <a:srgbClr val="2C344B"/>
                </a:solidFill>
                <a:latin typeface="+mn-lt"/>
                <a:ea typeface="+mn-ea"/>
                <a:cs typeface="+mn-ea"/>
                <a:sym typeface="+mn-lt"/>
              </a:rPr>
              <a:t> Data Collection</a:t>
            </a:r>
            <a:endParaRPr lang="zh-CN" altLang="en-US" sz="2667" b="1" dirty="0">
              <a:solidFill>
                <a:srgbClr val="2C344B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C68CD6-0A44-6BB4-7961-5DA7127CE5D0}"/>
              </a:ext>
            </a:extLst>
          </p:cNvPr>
          <p:cNvSpPr txBox="1"/>
          <p:nvPr/>
        </p:nvSpPr>
        <p:spPr>
          <a:xfrm>
            <a:off x="531090" y="1505570"/>
            <a:ext cx="10424225" cy="2264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The first step in building the system is to collect a dataset of images.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This dataset serves as the foundation for training our machine learning model.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The dataset used in this project consists of images of facemasks belonging to 3 different classes: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Correct mask, 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Incorrect mask and 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No mask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B6800-EB14-CB1C-1194-E5F4C904D5FB}"/>
              </a:ext>
            </a:extLst>
          </p:cNvPr>
          <p:cNvSpPr txBox="1"/>
          <p:nvPr/>
        </p:nvSpPr>
        <p:spPr>
          <a:xfrm>
            <a:off x="401580" y="5624523"/>
            <a:ext cx="53064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Balanced Distribution</a:t>
            </a:r>
            <a:endParaRPr lang="en-US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dataset is balanced across classes, </a:t>
            </a:r>
          </a:p>
          <a:p>
            <a:pPr lvl="1"/>
            <a:r>
              <a:rPr lang="en-US" dirty="0"/>
              <a:t>      ensuring no bias in model training.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8AA95DD-1A26-F146-49F2-52312F1E2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29105"/>
            <a:ext cx="5809673" cy="377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03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5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75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75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50"/>
                            </p:stCondLst>
                            <p:childTnLst>
                              <p:par>
                                <p:cTn id="5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 animBg="1"/>
      <p:bldP spid="3" grpId="0"/>
      <p:bldP spid="5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ACA83-5708-87A1-2E50-293C40B7B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4">
            <a:extLst>
              <a:ext uri="{FF2B5EF4-FFF2-40B4-BE49-F238E27FC236}">
                <a16:creationId xmlns:a16="http://schemas.microsoft.com/office/drawing/2014/main" id="{3581FA51-7DE7-D13A-FD8A-921FDD4BFFB8}"/>
              </a:ext>
            </a:extLst>
          </p:cNvPr>
          <p:cNvGrpSpPr/>
          <p:nvPr/>
        </p:nvGrpSpPr>
        <p:grpSpPr>
          <a:xfrm>
            <a:off x="416853" y="580255"/>
            <a:ext cx="11000509" cy="1979118"/>
            <a:chOff x="349800" y="392453"/>
            <a:chExt cx="4718685" cy="1736245"/>
          </a:xfrm>
        </p:grpSpPr>
        <p:sp>
          <p:nvSpPr>
            <p:cNvPr id="6" name="PA_文本框 1">
              <a:extLst>
                <a:ext uri="{FF2B5EF4-FFF2-40B4-BE49-F238E27FC236}">
                  <a16:creationId xmlns:a16="http://schemas.microsoft.com/office/drawing/2014/main" id="{91108D52-5302-C325-FF34-0680357F6856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349800" y="392453"/>
              <a:ext cx="1689838" cy="335525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altLang="zh-CN" b="1" dirty="0">
                  <a:solidFill>
                    <a:srgbClr val="21273E"/>
                  </a:solidFill>
                  <a:cs typeface="+mn-ea"/>
                  <a:sym typeface="+mn-lt"/>
                </a:rPr>
                <a:t>Data Preprocessing</a:t>
              </a:r>
              <a:endParaRPr lang="zh-CN" altLang="en-US" b="1" dirty="0">
                <a:solidFill>
                  <a:srgbClr val="21273E"/>
                </a:solidFill>
                <a:cs typeface="+mn-ea"/>
                <a:sym typeface="+mn-lt"/>
              </a:endParaRPr>
            </a:p>
          </p:txBody>
        </p:sp>
        <p:sp>
          <p:nvSpPr>
            <p:cNvPr id="8" name="PA_文本框 1">
              <a:extLst>
                <a:ext uri="{FF2B5EF4-FFF2-40B4-BE49-F238E27FC236}">
                  <a16:creationId xmlns:a16="http://schemas.microsoft.com/office/drawing/2014/main" id="{FCA3F4E9-0CD7-CA7B-6E51-ED39F614645E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398659" y="741684"/>
              <a:ext cx="4669826" cy="1387014"/>
            </a:xfrm>
            <a:prstGeom prst="rect">
              <a:avLst/>
            </a:prstGeom>
            <a:noFill/>
          </p:spPr>
          <p:txBody>
            <a:bodyPr wrap="square" lIns="0" tIns="0" rIns="0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altLang="zh-C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Once the dataset is collected,</a:t>
              </a:r>
            </a:p>
            <a:p>
              <a:pPr marL="742950" lvl="1" indent="-2857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altLang="zh-C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 it needs to be preprocessed before feeding it into the model.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altLang="zh-C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Preprocessing involves </a:t>
              </a:r>
            </a:p>
            <a:p>
              <a:pPr marL="742950" lvl="1" indent="-2857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altLang="zh-C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cleaning the data, resizing the images, and organizing them into appropriate directories.</a:t>
              </a:r>
            </a:p>
          </p:txBody>
        </p:sp>
      </p:grpSp>
      <p:sp>
        <p:nvSpPr>
          <p:cNvPr id="14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>
            <a:extLst>
              <a:ext uri="{FF2B5EF4-FFF2-40B4-BE49-F238E27FC236}">
                <a16:creationId xmlns:a16="http://schemas.microsoft.com/office/drawing/2014/main" id="{741C6652-132B-049C-AE33-520694FF3901}"/>
              </a:ext>
            </a:extLst>
          </p:cNvPr>
          <p:cNvSpPr/>
          <p:nvPr/>
        </p:nvSpPr>
        <p:spPr>
          <a:xfrm>
            <a:off x="492164" y="2406035"/>
            <a:ext cx="3910759" cy="1710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1.</a:t>
            </a:r>
            <a:r>
              <a:rPr lang="en-US" altLang="zh-CN" b="1" dirty="0">
                <a:solidFill>
                  <a:srgbClr val="FF0000"/>
                </a:solidFill>
                <a:cs typeface="+mn-ea"/>
                <a:sym typeface="+mn-lt"/>
              </a:rPr>
              <a:t>Cleaning the data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b="1" dirty="0">
                <a:cs typeface="+mn-ea"/>
                <a:sym typeface="+mn-lt"/>
              </a:rPr>
              <a:t>Removing duplicates,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b="1" dirty="0">
                <a:cs typeface="+mn-ea"/>
                <a:sym typeface="+mn-lt"/>
              </a:rPr>
              <a:t>Incomplete data, and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b="1" dirty="0">
                <a:cs typeface="+mn-ea"/>
                <a:sym typeface="+mn-lt"/>
              </a:rPr>
              <a:t>Images with poor quality.</a:t>
            </a:r>
          </a:p>
        </p:txBody>
      </p:sp>
      <p:sp>
        <p:nvSpPr>
          <p:cNvPr id="16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>
            <a:extLst>
              <a:ext uri="{FF2B5EF4-FFF2-40B4-BE49-F238E27FC236}">
                <a16:creationId xmlns:a16="http://schemas.microsoft.com/office/drawing/2014/main" id="{5A97B553-071C-FFE1-6B13-1515540F5476}"/>
              </a:ext>
            </a:extLst>
          </p:cNvPr>
          <p:cNvSpPr/>
          <p:nvPr/>
        </p:nvSpPr>
        <p:spPr>
          <a:xfrm>
            <a:off x="492164" y="4002693"/>
            <a:ext cx="6092785" cy="1064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2.</a:t>
            </a:r>
            <a:r>
              <a:rPr lang="en-US" altLang="zh-CN" b="1" dirty="0">
                <a:solidFill>
                  <a:srgbClr val="FF0000"/>
                </a:solidFill>
                <a:cs typeface="+mn-ea"/>
                <a:sym typeface="+mn-lt"/>
              </a:rPr>
              <a:t>Labeling the data</a:t>
            </a:r>
          </a:p>
          <a:p>
            <a:pPr marL="628650" lvl="1" indent="-1714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b="1" dirty="0">
                <a:cs typeface="+mn-ea"/>
                <a:sym typeface="+mn-lt"/>
              </a:rPr>
              <a:t>Identifying and assigning a category to each image</a:t>
            </a:r>
          </a:p>
        </p:txBody>
      </p:sp>
      <p:sp>
        <p:nvSpPr>
          <p:cNvPr id="18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>
            <a:extLst>
              <a:ext uri="{FF2B5EF4-FFF2-40B4-BE49-F238E27FC236}">
                <a16:creationId xmlns:a16="http://schemas.microsoft.com/office/drawing/2014/main" id="{558D8669-FB06-E445-971C-B4D7A724C067}"/>
              </a:ext>
            </a:extLst>
          </p:cNvPr>
          <p:cNvSpPr/>
          <p:nvPr/>
        </p:nvSpPr>
        <p:spPr>
          <a:xfrm>
            <a:off x="492164" y="4973318"/>
            <a:ext cx="5722393" cy="2304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3.</a:t>
            </a:r>
            <a:r>
              <a:rPr lang="en-US" altLang="zh-CN" sz="1600" b="1" dirty="0">
                <a:solidFill>
                  <a:srgbClr val="FF0000"/>
                </a:solidFill>
                <a:cs typeface="+mn-ea"/>
                <a:sym typeface="+mn-lt"/>
              </a:rPr>
              <a:t>Resizing and cropping images </a:t>
            </a:r>
            <a:endParaRPr lang="en-US" altLang="zh-CN" sz="1600" dirty="0">
              <a:solidFill>
                <a:srgbClr val="FF0000"/>
              </a:solidFill>
              <a:cs typeface="+mn-ea"/>
              <a:sym typeface="+mn-lt"/>
            </a:endParaRPr>
          </a:p>
          <a:p>
            <a:pPr marL="628650" lvl="1" indent="-1714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b="1" dirty="0">
                <a:cs typeface="+mn-ea"/>
                <a:sym typeface="+mn-lt"/>
              </a:rPr>
              <a:t>Resize and crop the images to a standard size</a:t>
            </a:r>
            <a:r>
              <a:rPr lang="en-US" sz="1400" b="1" dirty="0">
                <a:cs typeface="+mn-ea"/>
                <a:sym typeface="+mn-lt"/>
              </a:rPr>
              <a:t>.</a:t>
            </a:r>
          </a:p>
          <a:p>
            <a:pPr marL="628650" lvl="1" indent="-1714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00" b="1" dirty="0">
                <a:cs typeface="+mn-ea"/>
                <a:sym typeface="+mn-lt"/>
              </a:rPr>
              <a:t>Image are resized to 224x224 pixels or</a:t>
            </a:r>
          </a:p>
          <a:p>
            <a:pPr marL="628650" lvl="1" indent="-1714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00" b="1" dirty="0">
                <a:cs typeface="+mn-ea"/>
                <a:sym typeface="+mn-lt"/>
              </a:rPr>
              <a:t> 299x299 pixels for InceptionV3.</a:t>
            </a:r>
          </a:p>
          <a:p>
            <a:pPr marL="628650" lvl="1" indent="-17145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400" b="1" dirty="0">
              <a:cs typeface="+mn-ea"/>
              <a:sym typeface="+mn-lt"/>
            </a:endParaRPr>
          </a:p>
        </p:txBody>
      </p:sp>
      <p:sp>
        <p:nvSpPr>
          <p:cNvPr id="19" name="文本框 8">
            <a:extLst>
              <a:ext uri="{FF2B5EF4-FFF2-40B4-BE49-F238E27FC236}">
                <a16:creationId xmlns:a16="http://schemas.microsoft.com/office/drawing/2014/main" id="{27E11499-911D-C535-68F8-BDC13FD1B200}"/>
              </a:ext>
            </a:extLst>
          </p:cNvPr>
          <p:cNvSpPr txBox="1"/>
          <p:nvPr/>
        </p:nvSpPr>
        <p:spPr>
          <a:xfrm>
            <a:off x="108154" y="15160"/>
            <a:ext cx="1962235" cy="400110"/>
          </a:xfrm>
          <a:prstGeom prst="rect">
            <a:avLst/>
          </a:prstGeom>
          <a:noFill/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21273E"/>
                </a:solidFill>
                <a:cs typeface="+mn-ea"/>
                <a:sym typeface="+mn-lt"/>
              </a:rPr>
              <a:t>Methodology</a:t>
            </a:r>
            <a:endParaRPr lang="zh-CN" altLang="en-US" sz="3200" b="1" dirty="0">
              <a:solidFill>
                <a:srgbClr val="2C344B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0140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8371C-FE2A-3F33-1746-9A5DB62E7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7A3D703E-153D-604C-4AA7-C21D1F4E7265}"/>
              </a:ext>
            </a:extLst>
          </p:cNvPr>
          <p:cNvSpPr txBox="1"/>
          <p:nvPr/>
        </p:nvSpPr>
        <p:spPr>
          <a:xfrm>
            <a:off x="563418" y="662461"/>
            <a:ext cx="3194428" cy="458501"/>
          </a:xfrm>
          <a:prstGeom prst="rect">
            <a:avLst/>
          </a:prstGeom>
          <a:noFill/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2C344B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cs typeface="+mn-ea"/>
                <a:sym typeface="+mn-lt"/>
              </a:rPr>
              <a:t>Model Architecture</a:t>
            </a:r>
            <a:endParaRPr lang="zh-CN" altLang="en-US" sz="2400" b="1" dirty="0">
              <a:solidFill>
                <a:srgbClr val="2C344B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5" name="文本框 8">
            <a:extLst>
              <a:ext uri="{FF2B5EF4-FFF2-40B4-BE49-F238E27FC236}">
                <a16:creationId xmlns:a16="http://schemas.microsoft.com/office/drawing/2014/main" id="{C2099F4C-EB84-0187-6132-6F94C6917434}"/>
              </a:ext>
            </a:extLst>
          </p:cNvPr>
          <p:cNvSpPr txBox="1"/>
          <p:nvPr/>
        </p:nvSpPr>
        <p:spPr>
          <a:xfrm>
            <a:off x="108154" y="15160"/>
            <a:ext cx="1962235" cy="400110"/>
          </a:xfrm>
          <a:prstGeom prst="rect">
            <a:avLst/>
          </a:prstGeom>
          <a:noFill/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21273E"/>
                </a:solidFill>
                <a:cs typeface="+mn-ea"/>
                <a:sym typeface="+mn-lt"/>
              </a:rPr>
              <a:t>Methodology</a:t>
            </a:r>
            <a:endParaRPr lang="zh-CN" altLang="en-US" sz="3200" b="1" dirty="0">
              <a:solidFill>
                <a:srgbClr val="2C344B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8" name="PA_文本框 1">
            <a:extLst>
              <a:ext uri="{FF2B5EF4-FFF2-40B4-BE49-F238E27FC236}">
                <a16:creationId xmlns:a16="http://schemas.microsoft.com/office/drawing/2014/main" id="{4C099B94-7868-D8A3-CC16-3EABB1216C9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089272" y="1215234"/>
            <a:ext cx="7811538" cy="226485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2C344B"/>
                </a:solidFill>
                <a:cs typeface="+mn-ea"/>
                <a:sym typeface="+mn-lt"/>
              </a:rPr>
              <a:t> Model Selection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The next step is to select a suitable deep learning model architecture for image classification.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When we train the model, we have two options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Custom model architecture or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Transfer learning architecture</a:t>
            </a:r>
          </a:p>
        </p:txBody>
      </p:sp>
      <p:sp>
        <p:nvSpPr>
          <p:cNvPr id="14" name="PA_文本框 1">
            <a:extLst>
              <a:ext uri="{FF2B5EF4-FFF2-40B4-BE49-F238E27FC236}">
                <a16:creationId xmlns:a16="http://schemas.microsoft.com/office/drawing/2014/main" id="{23DD8BBA-C158-2370-F854-7F8DD23252E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63416" y="3574357"/>
            <a:ext cx="9494984" cy="258801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We implemented and compared three models: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Custom CNN: 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A lightweight model designed specifically for facemask detection.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InceptionV3: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A pre-trained model fine-tuned for transfer learning.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VGG16: 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A pre-trained model optimized for image 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267663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25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  <p:bldP spid="8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8C323-5E41-F9C1-CC0F-4966DB0E5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8">
            <a:extLst>
              <a:ext uri="{FF2B5EF4-FFF2-40B4-BE49-F238E27FC236}">
                <a16:creationId xmlns:a16="http://schemas.microsoft.com/office/drawing/2014/main" id="{6E813D9F-F7FB-8B16-D622-706267E5DEA9}"/>
              </a:ext>
            </a:extLst>
          </p:cNvPr>
          <p:cNvSpPr txBox="1"/>
          <p:nvPr/>
        </p:nvSpPr>
        <p:spPr>
          <a:xfrm>
            <a:off x="-590836" y="455264"/>
            <a:ext cx="4781835" cy="461665"/>
          </a:xfrm>
          <a:prstGeom prst="rect">
            <a:avLst/>
          </a:prstGeom>
          <a:noFill/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2400" b="1" dirty="0">
                <a:solidFill>
                  <a:srgbClr val="2C344B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cs typeface="+mn-ea"/>
                <a:sym typeface="+mn-lt"/>
              </a:rPr>
              <a:t>Model Architecture</a:t>
            </a:r>
            <a:endParaRPr lang="zh-CN" altLang="en-US" sz="2400" b="1" dirty="0">
              <a:solidFill>
                <a:srgbClr val="2C344B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6" name="PA_文本框 1">
            <a:extLst>
              <a:ext uri="{FF2B5EF4-FFF2-40B4-BE49-F238E27FC236}">
                <a16:creationId xmlns:a16="http://schemas.microsoft.com/office/drawing/2014/main" id="{9D6E485F-6A5B-040F-2CFE-A1D862FB7251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0" y="916929"/>
            <a:ext cx="9494984" cy="1849352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Custom CNN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Convolutional blocks with Batch Normalization and MaxPooling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Depthwise Separable Convolutions to reduce computational cost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Fully connected Dense layer with Dropout for regularization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Softmax activation for multi-class classification</a:t>
            </a:r>
          </a:p>
        </p:txBody>
      </p:sp>
      <p:sp>
        <p:nvSpPr>
          <p:cNvPr id="4" name="PA_文本框 1">
            <a:extLst>
              <a:ext uri="{FF2B5EF4-FFF2-40B4-BE49-F238E27FC236}">
                <a16:creationId xmlns:a16="http://schemas.microsoft.com/office/drawing/2014/main" id="{5787318E-FEF1-5F87-F88B-DD93C5CE06D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0" y="2766281"/>
            <a:ext cx="9494984" cy="1849352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InceptionV3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Pre-trained on ImageNet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Inception modules with parallel convolutional paths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Fine-tuning the top 20% of layers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Softmax activation for classification</a:t>
            </a:r>
          </a:p>
        </p:txBody>
      </p:sp>
      <p:sp>
        <p:nvSpPr>
          <p:cNvPr id="5" name="PA_文本框 1">
            <a:extLst>
              <a:ext uri="{FF2B5EF4-FFF2-40B4-BE49-F238E27FC236}">
                <a16:creationId xmlns:a16="http://schemas.microsoft.com/office/drawing/2014/main" id="{AB10FE6E-FCC4-BFC3-B263-8532857B9D9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0" y="4615633"/>
            <a:ext cx="9494984" cy="1849352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VGG16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Pre-trained on ImageNet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16 layers with small (3x3) convolutional filters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Global Average Pooling, Dense layer, and Dropout for regularization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Softmax activation for classification</a:t>
            </a:r>
          </a:p>
        </p:txBody>
      </p:sp>
      <p:sp>
        <p:nvSpPr>
          <p:cNvPr id="6" name="文本框 8">
            <a:extLst>
              <a:ext uri="{FF2B5EF4-FFF2-40B4-BE49-F238E27FC236}">
                <a16:creationId xmlns:a16="http://schemas.microsoft.com/office/drawing/2014/main" id="{E4FD8D28-A4FC-EB21-7974-76B624371811}"/>
              </a:ext>
            </a:extLst>
          </p:cNvPr>
          <p:cNvSpPr txBox="1"/>
          <p:nvPr/>
        </p:nvSpPr>
        <p:spPr>
          <a:xfrm>
            <a:off x="108154" y="15160"/>
            <a:ext cx="1962235" cy="400110"/>
          </a:xfrm>
          <a:prstGeom prst="rect">
            <a:avLst/>
          </a:prstGeom>
          <a:noFill/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21273E"/>
                </a:solidFill>
                <a:cs typeface="+mn-ea"/>
                <a:sym typeface="+mn-lt"/>
              </a:rPr>
              <a:t>Methodology</a:t>
            </a:r>
            <a:endParaRPr lang="zh-CN" altLang="en-US" sz="3200" b="1" dirty="0">
              <a:solidFill>
                <a:srgbClr val="2C344B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489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5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/>
      <p:bldP spid="4" grpId="0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BA119-3557-1150-7CA3-A33C426B5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F2ABD32D-A6FF-CCFE-5492-9483F4FBDB01}"/>
              </a:ext>
            </a:extLst>
          </p:cNvPr>
          <p:cNvSpPr txBox="1"/>
          <p:nvPr/>
        </p:nvSpPr>
        <p:spPr>
          <a:xfrm>
            <a:off x="-396937" y="828115"/>
            <a:ext cx="4154782" cy="461665"/>
          </a:xfrm>
          <a:prstGeom prst="rect">
            <a:avLst/>
          </a:prstGeom>
          <a:noFill/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2C344B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cs typeface="+mn-ea"/>
                <a:sym typeface="+mn-lt"/>
              </a:rPr>
              <a:t>Training Process</a:t>
            </a:r>
            <a:endParaRPr lang="zh-CN" altLang="en-US" sz="2400" b="1" dirty="0">
              <a:solidFill>
                <a:srgbClr val="2C344B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" name="PA_文本框 1">
            <a:extLst>
              <a:ext uri="{FF2B5EF4-FFF2-40B4-BE49-F238E27FC236}">
                <a16:creationId xmlns:a16="http://schemas.microsoft.com/office/drawing/2014/main" id="{AD562D0A-D4EE-57D3-9B75-6B457EEFEAB1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63417" y="1334599"/>
            <a:ext cx="9494984" cy="332668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The training pipeline includes: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Data Preparation: 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Preprocessing and augmenting the dataset.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Model Compilation: 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Defining loss function, optimizer, and evaluation metrics.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Training: 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Fitting the model to the training data, validated on the validation set.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Callbacks: 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Using </a:t>
            </a:r>
            <a:r>
              <a:rPr lang="en-US" altLang="zh-CN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EarlyStopping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, </a:t>
            </a:r>
            <a:r>
              <a:rPr lang="en-US" altLang="zh-CN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ModelCheckpoint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, and </a:t>
            </a:r>
            <a:r>
              <a:rPr lang="en-US" altLang="zh-CN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ReduceLROnPlateau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.</a:t>
            </a:r>
          </a:p>
        </p:txBody>
      </p:sp>
      <p:sp>
        <p:nvSpPr>
          <p:cNvPr id="8" name="文本框 8">
            <a:extLst>
              <a:ext uri="{FF2B5EF4-FFF2-40B4-BE49-F238E27FC236}">
                <a16:creationId xmlns:a16="http://schemas.microsoft.com/office/drawing/2014/main" id="{D66DBBBE-FDCE-B63F-2AA7-035E2F1A4B05}"/>
              </a:ext>
            </a:extLst>
          </p:cNvPr>
          <p:cNvSpPr txBox="1"/>
          <p:nvPr/>
        </p:nvSpPr>
        <p:spPr>
          <a:xfrm>
            <a:off x="108154" y="25320"/>
            <a:ext cx="1962235" cy="400110"/>
          </a:xfrm>
          <a:prstGeom prst="rect">
            <a:avLst/>
          </a:prstGeom>
          <a:noFill/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21273E"/>
                </a:solidFill>
                <a:cs typeface="+mn-ea"/>
                <a:sym typeface="+mn-lt"/>
              </a:rPr>
              <a:t>Methodology</a:t>
            </a:r>
            <a:endParaRPr lang="zh-CN" altLang="en-US" sz="3200" b="1" dirty="0">
              <a:solidFill>
                <a:srgbClr val="2C344B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9012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DF8EC-F145-FA65-7EDE-A3EFE3746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197390B7-A798-5FA8-92DD-741DDFC68431}"/>
              </a:ext>
            </a:extLst>
          </p:cNvPr>
          <p:cNvSpPr txBox="1"/>
          <p:nvPr/>
        </p:nvSpPr>
        <p:spPr>
          <a:xfrm>
            <a:off x="-396937" y="828115"/>
            <a:ext cx="4154782" cy="461665"/>
          </a:xfrm>
          <a:prstGeom prst="rect">
            <a:avLst/>
          </a:prstGeom>
          <a:noFill/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2C344B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cs typeface="+mn-ea"/>
                <a:sym typeface="+mn-lt"/>
              </a:rPr>
              <a:t>Training Process</a:t>
            </a:r>
            <a:endParaRPr lang="zh-CN" altLang="en-US" sz="2400" b="1" dirty="0">
              <a:solidFill>
                <a:srgbClr val="2C344B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6" name="PA_文本框 1">
            <a:extLst>
              <a:ext uri="{FF2B5EF4-FFF2-40B4-BE49-F238E27FC236}">
                <a16:creationId xmlns:a16="http://schemas.microsoft.com/office/drawing/2014/main" id="{49B5647B-D794-3887-BF74-A8E9A8E63B1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95777" y="1536178"/>
            <a:ext cx="9494984" cy="2957348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Data Augmentation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Techniques applied for increased data diversity: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Rotation, 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Shifting,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Zooming, 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Brightness adjustment, 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Horizontal flipping, 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Shear transformations.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18592D3-96D9-2A8C-ACE9-A2AF6666B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470" y="2391359"/>
            <a:ext cx="657225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8">
            <a:extLst>
              <a:ext uri="{FF2B5EF4-FFF2-40B4-BE49-F238E27FC236}">
                <a16:creationId xmlns:a16="http://schemas.microsoft.com/office/drawing/2014/main" id="{293ABFD6-731F-D8A8-1BD1-86AD7F017DD7}"/>
              </a:ext>
            </a:extLst>
          </p:cNvPr>
          <p:cNvSpPr txBox="1"/>
          <p:nvPr/>
        </p:nvSpPr>
        <p:spPr>
          <a:xfrm>
            <a:off x="108154" y="15160"/>
            <a:ext cx="1962235" cy="400110"/>
          </a:xfrm>
          <a:prstGeom prst="rect">
            <a:avLst/>
          </a:prstGeom>
          <a:noFill/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21273E"/>
                </a:solidFill>
                <a:cs typeface="+mn-ea"/>
                <a:sym typeface="+mn-lt"/>
              </a:rPr>
              <a:t>Methodology</a:t>
            </a:r>
            <a:endParaRPr lang="zh-CN" altLang="en-US" sz="3200" b="1" dirty="0">
              <a:solidFill>
                <a:srgbClr val="2C344B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9564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2"/>
  <p:tag name="RESOURCELIBID" val="43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2"/>
  <p:tag name="RESOURCELIBID" val="43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2"/>
  <p:tag name="RESOURCELIBID" val="43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2"/>
  <p:tag name="RESOURCELIBID" val="43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2"/>
  <p:tag name="RESOURCELIBID" val="43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2"/>
  <p:tag name="RESOURCELIBID" val="43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www.jp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tgwwkkq">
      <a:majorFont>
        <a:latin typeface="微软雅黑" panose="020F0302020204030204"/>
        <a:ea typeface="微软雅黑"/>
        <a:cs typeface=""/>
      </a:majorFont>
      <a:minorFont>
        <a:latin typeface="微软雅黑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-www.jp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3936</TotalTime>
  <Words>1218</Words>
  <Application>Microsoft Office PowerPoint</Application>
  <PresentationFormat>Widescreen</PresentationFormat>
  <Paragraphs>264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AbnetZethion</vt:lpstr>
      <vt:lpstr>Adobe 黑体 Std R</vt:lpstr>
      <vt:lpstr>Aparajita</vt:lpstr>
      <vt:lpstr>Arial</vt:lpstr>
      <vt:lpstr>Calibri</vt:lpstr>
      <vt:lpstr>Wingdings</vt:lpstr>
      <vt:lpstr>方正正黑简体</vt:lpstr>
      <vt:lpstr>www.jpppt.com</vt:lpstr>
      <vt:lpstr>1-www.jpppt.com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www.freeppt7.com</Manager>
  <Company>www.freeppt7.com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templates</dc:title>
  <dc:creator>www.freeppt7.com</dc:creator>
  <cp:keywords>www.freeppt7.com</cp:keywords>
  <dc:description>www.freeppt7.com</dc:description>
  <cp:lastModifiedBy>DULE ABERA</cp:lastModifiedBy>
  <cp:revision>144</cp:revision>
  <cp:lastPrinted>2025-02-01T05:54:31Z</cp:lastPrinted>
  <dcterms:created xsi:type="dcterms:W3CDTF">2020-08-06T03:23:41Z</dcterms:created>
  <dcterms:modified xsi:type="dcterms:W3CDTF">2025-02-08T04:42:38Z</dcterms:modified>
</cp:coreProperties>
</file>